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80" r:id="rId4"/>
    <p:sldId id="265" r:id="rId5"/>
    <p:sldId id="294" r:id="rId6"/>
    <p:sldId id="303" r:id="rId7"/>
    <p:sldId id="276" r:id="rId8"/>
    <p:sldId id="307" r:id="rId9"/>
    <p:sldId id="297" r:id="rId10"/>
    <p:sldId id="311" r:id="rId11"/>
    <p:sldId id="312" r:id="rId12"/>
    <p:sldId id="322" r:id="rId13"/>
    <p:sldId id="321" r:id="rId14"/>
    <p:sldId id="269" r:id="rId15"/>
    <p:sldId id="326" r:id="rId16"/>
    <p:sldId id="328" r:id="rId17"/>
    <p:sldId id="270" r:id="rId18"/>
    <p:sldId id="301" r:id="rId19"/>
    <p:sldId id="289" r:id="rId20"/>
    <p:sldId id="284" r:id="rId21"/>
    <p:sldId id="325" r:id="rId22"/>
    <p:sldId id="285" r:id="rId23"/>
    <p:sldId id="310" r:id="rId24"/>
    <p:sldId id="330" r:id="rId25"/>
    <p:sldId id="286" r:id="rId26"/>
    <p:sldId id="331" r:id="rId27"/>
    <p:sldId id="332" r:id="rId28"/>
    <p:sldId id="290" r:id="rId29"/>
  </p:sldIdLst>
  <p:sldSz cx="9906000" cy="6858000" type="A4"/>
  <p:notesSz cx="9926638" cy="67976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0951" autoAdjust="0"/>
  </p:normalViewPr>
  <p:slideViewPr>
    <p:cSldViewPr>
      <p:cViewPr varScale="1">
        <p:scale>
          <a:sx n="78" d="100"/>
          <a:sy n="78" d="100"/>
        </p:scale>
        <p:origin x="734" y="77"/>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3074"/>
          <p:cNvSpPr>
            <a:spLocks noGrp="1" noChangeArrowheads="1"/>
          </p:cNvSpPr>
          <p:nvPr>
            <p:ph type="hdr" sz="quarter"/>
          </p:nvPr>
        </p:nvSpPr>
        <p:spPr bwMode="auto">
          <a:xfrm>
            <a:off x="0" y="1"/>
            <a:ext cx="4298951" cy="339725"/>
          </a:xfrm>
          <a:prstGeom prst="rect">
            <a:avLst/>
          </a:prstGeom>
          <a:noFill/>
          <a:ln w="9525">
            <a:noFill/>
            <a:miter lim="800000"/>
            <a:headEnd/>
            <a:tailEnd/>
          </a:ln>
          <a:effectLst/>
        </p:spPr>
        <p:txBody>
          <a:bodyPr vert="horz" wrap="square" lIns="86712" tIns="43356" rIns="86712" bIns="43356" numCol="1" anchor="t" anchorCtr="0" compatLnSpc="1">
            <a:prstTxWarp prst="textNoShape">
              <a:avLst/>
            </a:prstTxWarp>
          </a:bodyPr>
          <a:lstStyle>
            <a:lvl1pPr defTabSz="866627">
              <a:defRPr sz="1200">
                <a:latin typeface="Times New Roman" charset="0"/>
              </a:defRPr>
            </a:lvl1pPr>
          </a:lstStyle>
          <a:p>
            <a:pPr>
              <a:defRPr/>
            </a:pPr>
            <a:endParaRPr lang="en-US" dirty="0"/>
          </a:p>
        </p:txBody>
      </p:sp>
      <p:sp>
        <p:nvSpPr>
          <p:cNvPr id="24579" name="Rectangle 3075"/>
          <p:cNvSpPr>
            <a:spLocks noGrp="1" noChangeArrowheads="1"/>
          </p:cNvSpPr>
          <p:nvPr>
            <p:ph type="dt" sz="quarter" idx="1"/>
          </p:nvPr>
        </p:nvSpPr>
        <p:spPr bwMode="auto">
          <a:xfrm>
            <a:off x="5627687" y="1"/>
            <a:ext cx="4298951" cy="339725"/>
          </a:xfrm>
          <a:prstGeom prst="rect">
            <a:avLst/>
          </a:prstGeom>
          <a:noFill/>
          <a:ln w="9525">
            <a:noFill/>
            <a:miter lim="800000"/>
            <a:headEnd/>
            <a:tailEnd/>
          </a:ln>
          <a:effectLst/>
        </p:spPr>
        <p:txBody>
          <a:bodyPr vert="horz" wrap="square" lIns="86712" tIns="43356" rIns="86712" bIns="43356" numCol="1" anchor="t" anchorCtr="0" compatLnSpc="1">
            <a:prstTxWarp prst="textNoShape">
              <a:avLst/>
            </a:prstTxWarp>
          </a:bodyPr>
          <a:lstStyle>
            <a:lvl1pPr algn="r" defTabSz="866627">
              <a:defRPr sz="1200">
                <a:latin typeface="Times New Roman" charset="0"/>
              </a:defRPr>
            </a:lvl1pPr>
          </a:lstStyle>
          <a:p>
            <a:pPr>
              <a:defRPr/>
            </a:pPr>
            <a:endParaRPr lang="en-US" dirty="0"/>
          </a:p>
        </p:txBody>
      </p:sp>
      <p:sp>
        <p:nvSpPr>
          <p:cNvPr id="24580" name="Rectangle 3076"/>
          <p:cNvSpPr>
            <a:spLocks noGrp="1" noChangeArrowheads="1"/>
          </p:cNvSpPr>
          <p:nvPr>
            <p:ph type="ftr" sz="quarter" idx="2"/>
          </p:nvPr>
        </p:nvSpPr>
        <p:spPr bwMode="auto">
          <a:xfrm>
            <a:off x="0" y="6457951"/>
            <a:ext cx="4298951" cy="339725"/>
          </a:xfrm>
          <a:prstGeom prst="rect">
            <a:avLst/>
          </a:prstGeom>
          <a:noFill/>
          <a:ln w="9525">
            <a:noFill/>
            <a:miter lim="800000"/>
            <a:headEnd/>
            <a:tailEnd/>
          </a:ln>
          <a:effectLst/>
        </p:spPr>
        <p:txBody>
          <a:bodyPr vert="horz" wrap="square" lIns="86712" tIns="43356" rIns="86712" bIns="43356" numCol="1" anchor="b" anchorCtr="0" compatLnSpc="1">
            <a:prstTxWarp prst="textNoShape">
              <a:avLst/>
            </a:prstTxWarp>
          </a:bodyPr>
          <a:lstStyle>
            <a:lvl1pPr defTabSz="866627">
              <a:defRPr sz="1200">
                <a:latin typeface="Times New Roman" charset="0"/>
              </a:defRPr>
            </a:lvl1pPr>
          </a:lstStyle>
          <a:p>
            <a:pPr>
              <a:defRPr/>
            </a:pPr>
            <a:endParaRPr lang="en-US" dirty="0"/>
          </a:p>
        </p:txBody>
      </p:sp>
      <p:sp>
        <p:nvSpPr>
          <p:cNvPr id="24581" name="Rectangle 3077"/>
          <p:cNvSpPr>
            <a:spLocks noGrp="1" noChangeArrowheads="1"/>
          </p:cNvSpPr>
          <p:nvPr>
            <p:ph type="sldNum" sz="quarter" idx="3"/>
          </p:nvPr>
        </p:nvSpPr>
        <p:spPr bwMode="auto">
          <a:xfrm>
            <a:off x="5627687" y="6457951"/>
            <a:ext cx="4298951" cy="339725"/>
          </a:xfrm>
          <a:prstGeom prst="rect">
            <a:avLst/>
          </a:prstGeom>
          <a:noFill/>
          <a:ln w="9525">
            <a:noFill/>
            <a:miter lim="800000"/>
            <a:headEnd/>
            <a:tailEnd/>
          </a:ln>
          <a:effectLst/>
        </p:spPr>
        <p:txBody>
          <a:bodyPr vert="horz" wrap="square" lIns="86712" tIns="43356" rIns="86712" bIns="43356" numCol="1" anchor="b" anchorCtr="0" compatLnSpc="1">
            <a:prstTxWarp prst="textNoShape">
              <a:avLst/>
            </a:prstTxWarp>
          </a:bodyPr>
          <a:lstStyle>
            <a:lvl1pPr algn="r" defTabSz="866627">
              <a:defRPr sz="1200">
                <a:latin typeface="Times New Roman" charset="0"/>
              </a:defRPr>
            </a:lvl1pPr>
          </a:lstStyle>
          <a:p>
            <a:pPr>
              <a:defRPr/>
            </a:pPr>
            <a:fld id="{217242B2-C6A4-4F67-BB8E-C8010C0CB057}" type="slidenum">
              <a:rPr lang="en-US"/>
              <a:pPr>
                <a:defRPr/>
              </a:pPr>
              <a:t>‹#›</a:t>
            </a:fld>
            <a:endParaRPr lang="en-US" dirty="0"/>
          </a:p>
        </p:txBody>
      </p:sp>
    </p:spTree>
    <p:extLst>
      <p:ext uri="{BB962C8B-B14F-4D97-AF65-F5344CB8AC3E}">
        <p14:creationId xmlns:p14="http://schemas.microsoft.com/office/powerpoint/2010/main" val="415262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298951" cy="339725"/>
          </a:xfrm>
          <a:prstGeom prst="rect">
            <a:avLst/>
          </a:prstGeom>
          <a:noFill/>
          <a:ln w="9525">
            <a:noFill/>
            <a:miter lim="800000"/>
            <a:headEnd/>
            <a:tailEnd/>
          </a:ln>
          <a:effectLst/>
        </p:spPr>
        <p:txBody>
          <a:bodyPr vert="horz" wrap="square" lIns="86712" tIns="43356" rIns="86712" bIns="43356" numCol="1" anchor="t" anchorCtr="0" compatLnSpc="1">
            <a:prstTxWarp prst="textNoShape">
              <a:avLst/>
            </a:prstTxWarp>
          </a:bodyPr>
          <a:lstStyle>
            <a:lvl1pPr defTabSz="866627">
              <a:defRPr sz="1200">
                <a:latin typeface="Times New Roman" charset="0"/>
              </a:defRPr>
            </a:lvl1pPr>
          </a:lstStyle>
          <a:p>
            <a:pPr>
              <a:defRPr/>
            </a:pPr>
            <a:endParaRPr lang="en-US" dirty="0"/>
          </a:p>
        </p:txBody>
      </p:sp>
      <p:sp>
        <p:nvSpPr>
          <p:cNvPr id="4099" name="Rectangle 3"/>
          <p:cNvSpPr>
            <a:spLocks noGrp="1" noChangeArrowheads="1"/>
          </p:cNvSpPr>
          <p:nvPr>
            <p:ph type="dt" idx="1"/>
          </p:nvPr>
        </p:nvSpPr>
        <p:spPr bwMode="auto">
          <a:xfrm>
            <a:off x="5627687" y="1"/>
            <a:ext cx="4298951" cy="339725"/>
          </a:xfrm>
          <a:prstGeom prst="rect">
            <a:avLst/>
          </a:prstGeom>
          <a:noFill/>
          <a:ln w="9525">
            <a:noFill/>
            <a:miter lim="800000"/>
            <a:headEnd/>
            <a:tailEnd/>
          </a:ln>
          <a:effectLst/>
        </p:spPr>
        <p:txBody>
          <a:bodyPr vert="horz" wrap="square" lIns="86712" tIns="43356" rIns="86712" bIns="43356" numCol="1" anchor="t" anchorCtr="0" compatLnSpc="1">
            <a:prstTxWarp prst="textNoShape">
              <a:avLst/>
            </a:prstTxWarp>
          </a:bodyPr>
          <a:lstStyle>
            <a:lvl1pPr algn="r" defTabSz="866627">
              <a:defRPr sz="1200">
                <a:latin typeface="Times New Roman"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3124200" y="508000"/>
            <a:ext cx="3684588" cy="25511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323976" y="3228976"/>
            <a:ext cx="7278688" cy="3060700"/>
          </a:xfrm>
          <a:prstGeom prst="rect">
            <a:avLst/>
          </a:prstGeom>
          <a:noFill/>
          <a:ln w="9525">
            <a:noFill/>
            <a:miter lim="800000"/>
            <a:headEnd/>
            <a:tailEnd/>
          </a:ln>
          <a:effectLst/>
        </p:spPr>
        <p:txBody>
          <a:bodyPr vert="horz" wrap="square" lIns="86712" tIns="43356" rIns="86712" bIns="433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457951"/>
            <a:ext cx="4298951" cy="339725"/>
          </a:xfrm>
          <a:prstGeom prst="rect">
            <a:avLst/>
          </a:prstGeom>
          <a:noFill/>
          <a:ln w="9525">
            <a:noFill/>
            <a:miter lim="800000"/>
            <a:headEnd/>
            <a:tailEnd/>
          </a:ln>
          <a:effectLst/>
        </p:spPr>
        <p:txBody>
          <a:bodyPr vert="horz" wrap="square" lIns="86712" tIns="43356" rIns="86712" bIns="43356" numCol="1" anchor="b" anchorCtr="0" compatLnSpc="1">
            <a:prstTxWarp prst="textNoShape">
              <a:avLst/>
            </a:prstTxWarp>
          </a:bodyPr>
          <a:lstStyle>
            <a:lvl1pPr defTabSz="866627">
              <a:defRPr sz="1200">
                <a:latin typeface="Times New Roman" charset="0"/>
              </a:defRPr>
            </a:lvl1pPr>
          </a:lstStyle>
          <a:p>
            <a:pPr>
              <a:defRPr/>
            </a:pPr>
            <a:endParaRPr lang="en-US" dirty="0"/>
          </a:p>
        </p:txBody>
      </p:sp>
      <p:sp>
        <p:nvSpPr>
          <p:cNvPr id="4103" name="Rectangle 7"/>
          <p:cNvSpPr>
            <a:spLocks noGrp="1" noChangeArrowheads="1"/>
          </p:cNvSpPr>
          <p:nvPr>
            <p:ph type="sldNum" sz="quarter" idx="5"/>
          </p:nvPr>
        </p:nvSpPr>
        <p:spPr bwMode="auto">
          <a:xfrm>
            <a:off x="5627687" y="6457951"/>
            <a:ext cx="4298951" cy="339725"/>
          </a:xfrm>
          <a:prstGeom prst="rect">
            <a:avLst/>
          </a:prstGeom>
          <a:noFill/>
          <a:ln w="9525">
            <a:noFill/>
            <a:miter lim="800000"/>
            <a:headEnd/>
            <a:tailEnd/>
          </a:ln>
          <a:effectLst/>
        </p:spPr>
        <p:txBody>
          <a:bodyPr vert="horz" wrap="square" lIns="86712" tIns="43356" rIns="86712" bIns="43356" numCol="1" anchor="b" anchorCtr="0" compatLnSpc="1">
            <a:prstTxWarp prst="textNoShape">
              <a:avLst/>
            </a:prstTxWarp>
          </a:bodyPr>
          <a:lstStyle>
            <a:lvl1pPr algn="r" defTabSz="866627">
              <a:defRPr sz="1200">
                <a:latin typeface="Times New Roman" charset="0"/>
              </a:defRPr>
            </a:lvl1pPr>
          </a:lstStyle>
          <a:p>
            <a:pPr>
              <a:defRPr/>
            </a:pPr>
            <a:fld id="{18D45B7D-4939-4E39-8F75-F5AC1B08FB4C}" type="slidenum">
              <a:rPr lang="en-US"/>
              <a:pPr>
                <a:defRPr/>
              </a:pPr>
              <a:t>‹#›</a:t>
            </a:fld>
            <a:endParaRPr lang="en-US" dirty="0"/>
          </a:p>
        </p:txBody>
      </p:sp>
    </p:spTree>
    <p:extLst>
      <p:ext uri="{BB962C8B-B14F-4D97-AF65-F5344CB8AC3E}">
        <p14:creationId xmlns:p14="http://schemas.microsoft.com/office/powerpoint/2010/main" val="2116502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478820C-18AA-48E1-AB50-DC8C6FE42906}" type="slidenum">
              <a:rPr lang="en-US" smtClean="0">
                <a:latin typeface="Times New Roman" pitchFamily="18" charset="0"/>
              </a:rPr>
              <a:pPr/>
              <a:t>1</a:t>
            </a:fld>
            <a:endParaRPr lang="en-US" dirty="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12583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51EC00DC-007E-43E3-B4DE-2817170B0EB5}" type="slidenum">
              <a:rPr lang="en-US" smtClean="0">
                <a:latin typeface="Times New Roman" pitchFamily="18" charset="0"/>
              </a:rPr>
              <a:pPr/>
              <a:t>11</a:t>
            </a:fld>
            <a:endParaRPr lang="en-US" dirty="0">
              <a:latin typeface="Times New Roman"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64477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80BA2C8C-F50B-45F1-9B92-88A958BECE6C}" type="slidenum">
              <a:rPr lang="en-US" smtClean="0">
                <a:latin typeface="Times New Roman" pitchFamily="18" charset="0"/>
              </a:rPr>
              <a:pPr/>
              <a:t>14</a:t>
            </a:fld>
            <a:endParaRPr lang="en-US" dirty="0">
              <a:latin typeface="Times New Roman" pitchFamily="18"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4047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CAB86DB5-F9D0-4BFA-BED8-52BC6D38DB68}" type="slidenum">
              <a:rPr lang="en-US" smtClean="0">
                <a:latin typeface="Times New Roman" pitchFamily="18" charset="0"/>
              </a:rPr>
              <a:pPr/>
              <a:t>16</a:t>
            </a:fld>
            <a:endParaRPr lang="en-US" dirty="0">
              <a:latin typeface="Times New Roman" pitchFamily="18"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98854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673B7C0C-CEC5-40A7-A246-C907038866FB}" type="slidenum">
              <a:rPr lang="en-US" smtClean="0">
                <a:latin typeface="Times New Roman" pitchFamily="18" charset="0"/>
              </a:rPr>
              <a:pPr/>
              <a:t>17</a:t>
            </a:fld>
            <a:endParaRPr lang="en-US" dirty="0">
              <a:latin typeface="Times New Roman" pitchFamily="18"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10266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64024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190EDC0-7D71-4690-AFD4-972248527843}" type="slidenum">
              <a:rPr lang="en-US" smtClean="0">
                <a:latin typeface="Times New Roman" pitchFamily="18" charset="0"/>
              </a:rPr>
              <a:pPr/>
              <a:t>19</a:t>
            </a:fld>
            <a:endParaRPr lang="en-US" dirty="0">
              <a:latin typeface="Times New Roman" pitchFamily="18"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77334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EFE15269-CB31-4453-AF5B-188690B0990C}" type="slidenum">
              <a:rPr lang="en-US" smtClean="0">
                <a:latin typeface="Times New Roman" pitchFamily="18" charset="0"/>
              </a:rPr>
              <a:pPr/>
              <a:t>20</a:t>
            </a:fld>
            <a:endParaRPr lang="en-US" dirty="0">
              <a:latin typeface="Times New Roman" pitchFamily="18"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59142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E5254668-2550-41A7-B62D-F785D1B8F6EA}" type="slidenum">
              <a:rPr lang="en-US" smtClean="0">
                <a:latin typeface="Times New Roman" pitchFamily="18" charset="0"/>
              </a:rPr>
              <a:pPr/>
              <a:t>22</a:t>
            </a:fld>
            <a:endParaRPr lang="en-US" dirty="0">
              <a:latin typeface="Times New Roman" pitchFamily="18"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06508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140D46DF-7D66-4140-A163-5A8872B24AA5}" type="slidenum">
              <a:rPr lang="en-US" smtClean="0">
                <a:latin typeface="Times New Roman" pitchFamily="18" charset="0"/>
              </a:rPr>
              <a:pPr/>
              <a:t>25</a:t>
            </a:fld>
            <a:endParaRPr lang="en-US" dirty="0">
              <a:latin typeface="Times New Roman" pitchFamily="18"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57616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1B185839-92DE-4F40-BF90-4FF327CDE86C}" type="slidenum">
              <a:rPr lang="en-US" smtClean="0">
                <a:latin typeface="Times New Roman" pitchFamily="18" charset="0"/>
              </a:rPr>
              <a:pPr/>
              <a:t>28</a:t>
            </a:fld>
            <a:endParaRPr lang="en-US" dirty="0">
              <a:latin typeface="Times New Roman" pitchFamily="18"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36409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D17BC5C1-3E65-4CEA-8A82-F54DA36A78FA}" type="slidenum">
              <a:rPr lang="en-US" smtClean="0">
                <a:latin typeface="Times New Roman" pitchFamily="18" charset="0"/>
              </a:rPr>
              <a:pPr/>
              <a:t>2</a:t>
            </a:fld>
            <a:endParaRPr lang="en-US"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91030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8DC09E3-657F-4AAA-88B4-D7BCCDC7DCDC}" type="slidenum">
              <a:rPr lang="en-US" smtClean="0">
                <a:latin typeface="Times New Roman" pitchFamily="18" charset="0"/>
              </a:rPr>
              <a:pPr/>
              <a:t>3</a:t>
            </a:fld>
            <a:endParaRPr lang="en-US"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64318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8B276989-4270-4391-9964-89B60DEE4BD5}" type="slidenum">
              <a:rPr lang="en-US" smtClean="0">
                <a:latin typeface="Times New Roman" pitchFamily="18" charset="0"/>
              </a:rPr>
              <a:pPr/>
              <a:t>4</a:t>
            </a:fld>
            <a:endParaRPr lang="en-US" dirty="0">
              <a:latin typeface="Times New Roman"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74329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DCD79528-89E0-48AE-893B-61ECD7D34A68}" type="slidenum">
              <a:rPr lang="en-US" smtClean="0">
                <a:latin typeface="Times New Roman" pitchFamily="18" charset="0"/>
              </a:rPr>
              <a:pPr/>
              <a:t>5</a:t>
            </a:fld>
            <a:endParaRPr lang="en-US" dirty="0">
              <a:latin typeface="Times New Roman"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68837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414980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73D1E47C-9B9E-4D17-8C08-ABD146592609}" type="slidenum">
              <a:rPr lang="en-US" smtClean="0">
                <a:latin typeface="Times New Roman" pitchFamily="18" charset="0"/>
              </a:rPr>
              <a:pPr/>
              <a:t>7</a:t>
            </a:fld>
            <a:endParaRPr lang="en-US" dirty="0">
              <a:latin typeface="Times New Roman"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51706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15B5681B-41B3-48EE-AB62-3F8634FE0A62}" type="slidenum">
              <a:rPr lang="en-US" smtClean="0">
                <a:latin typeface="Times New Roman" pitchFamily="18" charset="0"/>
              </a:rPr>
              <a:pPr/>
              <a:t>9</a:t>
            </a:fld>
            <a:endParaRPr lang="en-US" dirty="0">
              <a:latin typeface="Times New Roman" pitchFamily="18" charset="0"/>
            </a:endParaRPr>
          </a:p>
        </p:txBody>
      </p:sp>
      <p:sp>
        <p:nvSpPr>
          <p:cNvPr id="39938" name="Rectangle 1026"/>
          <p:cNvSpPr>
            <a:spLocks noGrp="1" noRot="1" noChangeAspect="1" noChangeArrowheads="1" noTextEdit="1"/>
          </p:cNvSpPr>
          <p:nvPr>
            <p:ph type="sldImg"/>
          </p:nvPr>
        </p:nvSpPr>
        <p:spPr>
          <a:ln/>
        </p:spPr>
      </p:sp>
      <p:sp>
        <p:nvSpPr>
          <p:cNvPr id="39939" name="Rectangle 1027"/>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52074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51EC00DC-007E-43E3-B4DE-2817170B0EB5}" type="slidenum">
              <a:rPr lang="en-US" smtClean="0">
                <a:latin typeface="Times New Roman" pitchFamily="18" charset="0"/>
              </a:rPr>
              <a:pPr/>
              <a:t>10</a:t>
            </a:fld>
            <a:endParaRPr lang="en-US" dirty="0">
              <a:latin typeface="Times New Roman"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52655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668962"/>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95300" y="274638"/>
            <a:ext cx="653415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660400" y="1219200"/>
            <a:ext cx="421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029200" y="1219200"/>
            <a:ext cx="421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60400" y="1219200"/>
            <a:ext cx="8585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7" name="Picture 7" descr="isl_colour_logo High Res"/>
          <p:cNvPicPr>
            <a:picLocks noChangeAspect="1" noChangeArrowheads="1"/>
          </p:cNvPicPr>
          <p:nvPr userDrawn="1"/>
        </p:nvPicPr>
        <p:blipFill>
          <a:blip r:embed="rId13" cstate="print"/>
          <a:srcRect/>
          <a:stretch>
            <a:fillRect/>
          </a:stretch>
        </p:blipFill>
        <p:spPr bwMode="auto">
          <a:xfrm>
            <a:off x="742950" y="5691188"/>
            <a:ext cx="2146300" cy="561975"/>
          </a:xfrm>
          <a:prstGeom prst="rect">
            <a:avLst/>
          </a:prstGeom>
          <a:noFill/>
          <a:ln w="9525">
            <a:noFill/>
            <a:miter lim="800000"/>
            <a:headEnd/>
            <a:tailEnd/>
          </a:ln>
        </p:spPr>
      </p:pic>
      <p:sp>
        <p:nvSpPr>
          <p:cNvPr id="1032" name="Line 8"/>
          <p:cNvSpPr>
            <a:spLocks noChangeShapeType="1"/>
          </p:cNvSpPr>
          <p:nvPr userDrawn="1"/>
        </p:nvSpPr>
        <p:spPr bwMode="auto">
          <a:xfrm>
            <a:off x="742950" y="381000"/>
            <a:ext cx="8420100" cy="0"/>
          </a:xfrm>
          <a:prstGeom prst="line">
            <a:avLst/>
          </a:prstGeom>
          <a:noFill/>
          <a:ln w="9525">
            <a:solidFill>
              <a:srgbClr val="FF9900"/>
            </a:solidFill>
            <a:round/>
            <a:headEnd/>
            <a:tailEnd/>
          </a:ln>
          <a:effectLst/>
        </p:spPr>
        <p:txBody>
          <a:bodyPr/>
          <a:lstStyle/>
          <a:p>
            <a:pPr>
              <a:defRPr/>
            </a:pPr>
            <a:endParaRPr lang="en-NZ" dirty="0">
              <a:latin typeface="Times New Roman" charset="0"/>
            </a:endParaRPr>
          </a:p>
        </p:txBody>
      </p:sp>
      <p:sp>
        <p:nvSpPr>
          <p:cNvPr id="1033" name="Line 9"/>
          <p:cNvSpPr>
            <a:spLocks noChangeShapeType="1"/>
          </p:cNvSpPr>
          <p:nvPr userDrawn="1"/>
        </p:nvSpPr>
        <p:spPr bwMode="auto">
          <a:xfrm>
            <a:off x="742950" y="457200"/>
            <a:ext cx="8420100" cy="0"/>
          </a:xfrm>
          <a:prstGeom prst="line">
            <a:avLst/>
          </a:prstGeom>
          <a:noFill/>
          <a:ln w="25400">
            <a:solidFill>
              <a:srgbClr val="000080"/>
            </a:solidFill>
            <a:round/>
            <a:headEnd/>
            <a:tailEnd/>
          </a:ln>
          <a:effectLst/>
        </p:spPr>
        <p:txBody>
          <a:bodyPr/>
          <a:lstStyle/>
          <a:p>
            <a:pPr>
              <a:defRPr/>
            </a:pPr>
            <a:endParaRPr lang="en-NZ" dirty="0">
              <a:latin typeface="Times New Roman" charset="0"/>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bwMode="auto">
          <a:xfrm>
            <a:off x="742950" y="838200"/>
            <a:ext cx="84201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solidFill>
                  <a:srgbClr val="000099"/>
                </a:solidFill>
                <a:latin typeface="Arial" charset="0"/>
                <a:cs typeface="Arial" charset="0"/>
              </a:rPr>
              <a:t>Annual General Meetings </a:t>
            </a:r>
            <a:br>
              <a:rPr lang="en-US" sz="4000" dirty="0">
                <a:solidFill>
                  <a:srgbClr val="000099"/>
                </a:solidFill>
                <a:latin typeface="Arial" charset="0"/>
                <a:cs typeface="Arial" charset="0"/>
              </a:rPr>
            </a:br>
            <a:endParaRPr lang="en-US" sz="4000" dirty="0">
              <a:solidFill>
                <a:srgbClr val="000099"/>
              </a:solidFill>
              <a:latin typeface="Arial" charset="0"/>
              <a:cs typeface="Arial" charset="0"/>
            </a:endParaRPr>
          </a:p>
        </p:txBody>
      </p:sp>
      <p:sp>
        <p:nvSpPr>
          <p:cNvPr id="15362" name="Rectangle 3"/>
          <p:cNvSpPr>
            <a:spLocks noGrp="1" noChangeArrowheads="1"/>
          </p:cNvSpPr>
          <p:nvPr>
            <p:ph type="subTitle" idx="1"/>
          </p:nvPr>
        </p:nvSpPr>
        <p:spPr>
          <a:xfrm>
            <a:off x="825500" y="2362200"/>
            <a:ext cx="8420100" cy="2362200"/>
          </a:xfrm>
        </p:spPr>
        <p:txBody>
          <a:bodyPr/>
          <a:lstStyle/>
          <a:p>
            <a:pPr algn="l" eaLnBrk="1" hangingPunct="1"/>
            <a:r>
              <a:rPr lang="en-US" dirty="0">
                <a:latin typeface="Arial" charset="0"/>
                <a:cs typeface="Arial" charset="0"/>
              </a:rPr>
              <a:t>            Superstore Properties Limited</a:t>
            </a:r>
          </a:p>
          <a:p>
            <a:pPr algn="l" eaLnBrk="1" hangingPunct="1"/>
            <a:r>
              <a:rPr lang="en-US" dirty="0">
                <a:latin typeface="Arial" charset="0"/>
                <a:cs typeface="Arial" charset="0"/>
              </a:rPr>
              <a:t>	       First NZ Properties Limited</a:t>
            </a:r>
          </a:p>
          <a:p>
            <a:pPr algn="l" eaLnBrk="1" hangingPunct="1"/>
            <a:r>
              <a:rPr lang="en-US" dirty="0">
                <a:latin typeface="Arial" charset="0"/>
                <a:cs typeface="Arial" charset="0"/>
              </a:rPr>
              <a:t>	   Springs Road Property Limited</a:t>
            </a:r>
          </a:p>
          <a:p>
            <a:pPr eaLnBrk="1" hangingPunct="1"/>
            <a:r>
              <a:rPr lang="en-US" dirty="0"/>
              <a:t>  </a:t>
            </a:r>
          </a:p>
        </p:txBody>
      </p:sp>
      <p:sp>
        <p:nvSpPr>
          <p:cNvPr id="4" name="TextBox 3"/>
          <p:cNvSpPr txBox="1"/>
          <p:nvPr/>
        </p:nvSpPr>
        <p:spPr>
          <a:xfrm>
            <a:off x="5715000" y="5715000"/>
            <a:ext cx="3733800" cy="830997"/>
          </a:xfrm>
          <a:prstGeom prst="rect">
            <a:avLst/>
          </a:prstGeom>
          <a:noFill/>
        </p:spPr>
        <p:txBody>
          <a:bodyPr wrap="square" rtlCol="0">
            <a:spAutoFit/>
          </a:bodyPr>
          <a:lstStyle/>
          <a:p>
            <a:pPr algn="r"/>
            <a:r>
              <a:rPr lang="en-NZ" dirty="0">
                <a:latin typeface="Arial" pitchFamily="34" charset="0"/>
                <a:cs typeface="Arial" pitchFamily="34" charset="0"/>
              </a:rPr>
              <a:t>24 </a:t>
            </a:r>
            <a:r>
              <a:rPr lang="en-NZ">
                <a:latin typeface="Arial" pitchFamily="34" charset="0"/>
                <a:cs typeface="Arial" pitchFamily="34" charset="0"/>
              </a:rPr>
              <a:t>September 2019</a:t>
            </a:r>
            <a:endParaRPr lang="en-NZ" dirty="0">
              <a:latin typeface="Arial" pitchFamily="34" charset="0"/>
              <a:cs typeface="Arial" pitchFamily="34" charset="0"/>
            </a:endParaRPr>
          </a:p>
          <a:p>
            <a:pPr algn="r"/>
            <a:endParaRPr lang="en-NZ"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xfrm>
            <a:off x="457200" y="457200"/>
            <a:ext cx="8915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110 Symonds Street, Auckland</a:t>
            </a:r>
          </a:p>
        </p:txBody>
      </p:sp>
      <p:sp>
        <p:nvSpPr>
          <p:cNvPr id="43010" name="Rectangle 3"/>
          <p:cNvSpPr>
            <a:spLocks noGrp="1" noChangeArrowheads="1"/>
          </p:cNvSpPr>
          <p:nvPr>
            <p:ph type="body" idx="1"/>
          </p:nvPr>
        </p:nvSpPr>
        <p:spPr>
          <a:xfrm>
            <a:off x="609600" y="1295400"/>
            <a:ext cx="8585200" cy="4267200"/>
          </a:xfrm>
        </p:spPr>
        <p:txBody>
          <a:bodyPr/>
          <a:lstStyle/>
          <a:p>
            <a:pPr eaLnBrk="1" hangingPunct="1">
              <a:lnSpc>
                <a:spcPct val="90000"/>
              </a:lnSpc>
            </a:pPr>
            <a:endParaRPr lang="en-US" sz="2400" dirty="0">
              <a:latin typeface="Arial" charset="0"/>
              <a:cs typeface="Arial" charset="0"/>
            </a:endParaRPr>
          </a:p>
          <a:p>
            <a:pPr eaLnBrk="1" hangingPunct="1">
              <a:lnSpc>
                <a:spcPct val="90000"/>
              </a:lnSpc>
              <a:buFontTx/>
              <a:buNone/>
            </a:pPr>
            <a:endParaRPr lang="en-US" dirty="0"/>
          </a:p>
        </p:txBody>
      </p:sp>
      <p:pic>
        <p:nvPicPr>
          <p:cNvPr id="4" name="Picture 3" descr="Front page photo Original10159731.jpg"/>
          <p:cNvPicPr>
            <a:picLocks noChangeAspect="1"/>
          </p:cNvPicPr>
          <p:nvPr/>
        </p:nvPicPr>
        <p:blipFill>
          <a:blip r:embed="rId3" cstate="print"/>
          <a:stretch>
            <a:fillRect/>
          </a:stretch>
        </p:blipFill>
        <p:spPr>
          <a:xfrm>
            <a:off x="1371600" y="1219200"/>
            <a:ext cx="7086600" cy="47155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xfrm>
            <a:off x="457200" y="457200"/>
            <a:ext cx="8915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110 Symonds Street, Auckland</a:t>
            </a:r>
          </a:p>
        </p:txBody>
      </p:sp>
      <p:sp>
        <p:nvSpPr>
          <p:cNvPr id="43010" name="Rectangle 3"/>
          <p:cNvSpPr>
            <a:spLocks noGrp="1" noChangeArrowheads="1"/>
          </p:cNvSpPr>
          <p:nvPr>
            <p:ph type="body" idx="1"/>
          </p:nvPr>
        </p:nvSpPr>
        <p:spPr>
          <a:xfrm>
            <a:off x="533400" y="1219200"/>
            <a:ext cx="8763000" cy="5029200"/>
          </a:xfrm>
        </p:spPr>
        <p:txBody>
          <a:bodyPr/>
          <a:lstStyle/>
          <a:p>
            <a:pPr algn="just" eaLnBrk="1" hangingPunct="1">
              <a:lnSpc>
                <a:spcPct val="90000"/>
              </a:lnSpc>
            </a:pPr>
            <a:r>
              <a:rPr lang="en-US" sz="1800" dirty="0">
                <a:latin typeface="Arial" charset="0"/>
                <a:cs typeface="Arial" charset="0"/>
              </a:rPr>
              <a:t>The building provides 9,000m2 of retail and office space over 10 floors, with a further 3 basement floors of parking for 168 cars. The building was constructed in the late 1980’s and has an A grade seismic rating. </a:t>
            </a:r>
          </a:p>
          <a:p>
            <a:pPr algn="just" eaLnBrk="1" hangingPunct="1">
              <a:lnSpc>
                <a:spcPct val="90000"/>
              </a:lnSpc>
              <a:buNone/>
            </a:pPr>
            <a:endParaRPr lang="en-US" sz="800" dirty="0">
              <a:latin typeface="Arial" charset="0"/>
              <a:cs typeface="Arial" charset="0"/>
            </a:endParaRPr>
          </a:p>
          <a:p>
            <a:pPr algn="just" eaLnBrk="1" hangingPunct="1">
              <a:lnSpc>
                <a:spcPct val="90000"/>
              </a:lnSpc>
            </a:pPr>
            <a:r>
              <a:rPr lang="en-US" sz="1800" dirty="0">
                <a:latin typeface="Arial" charset="0"/>
                <a:cs typeface="Arial" charset="0"/>
              </a:rPr>
              <a:t>Symonds Street is on the southern fringe of the Auckland CBD in a popular area of offices, apartments, hotels and many Auckland University properties.  </a:t>
            </a:r>
          </a:p>
          <a:p>
            <a:pPr algn="just" eaLnBrk="1" hangingPunct="1">
              <a:lnSpc>
                <a:spcPct val="90000"/>
              </a:lnSpc>
            </a:pPr>
            <a:endParaRPr lang="en-US" sz="800" dirty="0">
              <a:latin typeface="Arial" charset="0"/>
              <a:cs typeface="Arial" charset="0"/>
            </a:endParaRPr>
          </a:p>
          <a:p>
            <a:pPr algn="just" eaLnBrk="1" hangingPunct="1">
              <a:lnSpc>
                <a:spcPct val="90000"/>
              </a:lnSpc>
            </a:pPr>
            <a:r>
              <a:rPr lang="en-US" sz="1800" dirty="0">
                <a:latin typeface="Arial" charset="0"/>
                <a:cs typeface="Arial" charset="0"/>
              </a:rPr>
              <a:t>The 14 tenants are a broad mix including the Protecta and BrokerWeb Insurance, Syngenta, Trade Me, the NZ Institute of Fashion, TV media  accountancy firms, call answering services, and the Auckland Catholic Diocese offices. There is a popular Sierra Café at ground level. Vocus Communications vacated three floors earlier this year leaving vacant space of 3,200m2, Agents are advertising the space and are showing a number of prospective tenants through. We have arranged the refurbishment of the front entrance and lifts and the redecorating of the exterior of the building.   </a:t>
            </a:r>
          </a:p>
          <a:p>
            <a:pPr algn="just" eaLnBrk="1" hangingPunct="1">
              <a:lnSpc>
                <a:spcPct val="90000"/>
              </a:lnSpc>
            </a:pPr>
            <a:endParaRPr lang="en-US" sz="800" dirty="0">
              <a:latin typeface="Arial" charset="0"/>
              <a:cs typeface="Arial" charset="0"/>
            </a:endParaRPr>
          </a:p>
          <a:p>
            <a:pPr algn="just" eaLnBrk="1" hangingPunct="1">
              <a:lnSpc>
                <a:spcPct val="90000"/>
              </a:lnSpc>
            </a:pPr>
            <a:r>
              <a:rPr lang="en-US" sz="1800" dirty="0">
                <a:latin typeface="Arial" charset="0"/>
                <a:cs typeface="Arial" charset="0"/>
              </a:rPr>
              <a:t>There are varied tenancy renewal dates and rent reviews.  Several  tenants have recently renewed there leases and two have moved within the building. The current total rental income is nearly $1.7m.</a:t>
            </a:r>
          </a:p>
          <a:p>
            <a:pPr algn="just" eaLnBrk="1" hangingPunct="1">
              <a:lnSpc>
                <a:spcPct val="90000"/>
              </a:lnSpc>
            </a:pPr>
            <a:endParaRPr lang="en-US" sz="1800" dirty="0">
              <a:latin typeface="Arial" charset="0"/>
              <a:cs typeface="Arial" charset="0"/>
            </a:endParaRPr>
          </a:p>
          <a:p>
            <a:pPr eaLnBrk="1" hangingPunct="1">
              <a:lnSpc>
                <a:spcPct val="90000"/>
              </a:lnSpc>
              <a:buFontTx/>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915400" cy="808038"/>
          </a:xfrm>
        </p:spPr>
        <p:txBody>
          <a:bodyPr/>
          <a:lstStyle/>
          <a:p>
            <a:r>
              <a:rPr lang="en-US" sz="4000" dirty="0">
                <a:latin typeface="Arial" charset="0"/>
                <a:cs typeface="Arial" charset="0"/>
              </a:rPr>
              <a:t>15 Sheffield Crescent, Christchurch</a:t>
            </a:r>
            <a:endParaRPr lang="en-NZ" sz="4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676400" y="1219200"/>
            <a:ext cx="6554419" cy="4362785"/>
          </a:xfrm>
          <a:prstGeom prst="rect">
            <a:avLst/>
          </a:prstGeom>
          <a:noFill/>
          <a:ln w="9525">
            <a:solidFill>
              <a:srgbClr val="FF0000"/>
            </a:solidFill>
            <a:miter lim="800000"/>
            <a:headEnd/>
            <a:tailEnd/>
          </a:ln>
          <a:effectLst/>
        </p:spPr>
      </p:pic>
      <p:sp>
        <p:nvSpPr>
          <p:cNvPr id="8" name="Freeform 7"/>
          <p:cNvSpPr/>
          <p:nvPr/>
        </p:nvSpPr>
        <p:spPr>
          <a:xfrm>
            <a:off x="3920150" y="4164594"/>
            <a:ext cx="1946496" cy="932507"/>
          </a:xfrm>
          <a:custGeom>
            <a:avLst/>
            <a:gdLst>
              <a:gd name="connsiteX0" fmla="*/ 172016 w 1946496"/>
              <a:gd name="connsiteY0" fmla="*/ 18107 h 932507"/>
              <a:gd name="connsiteX1" fmla="*/ 0 w 1946496"/>
              <a:gd name="connsiteY1" fmla="*/ 688063 h 932507"/>
              <a:gd name="connsiteX2" fmla="*/ 289711 w 1946496"/>
              <a:gd name="connsiteY2" fmla="*/ 715224 h 932507"/>
              <a:gd name="connsiteX3" fmla="*/ 253498 w 1946496"/>
              <a:gd name="connsiteY3" fmla="*/ 905347 h 932507"/>
              <a:gd name="connsiteX4" fmla="*/ 479834 w 1946496"/>
              <a:gd name="connsiteY4" fmla="*/ 932507 h 932507"/>
              <a:gd name="connsiteX5" fmla="*/ 488888 w 1946496"/>
              <a:gd name="connsiteY5" fmla="*/ 688063 h 932507"/>
              <a:gd name="connsiteX6" fmla="*/ 1620571 w 1946496"/>
              <a:gd name="connsiteY6" fmla="*/ 633743 h 932507"/>
              <a:gd name="connsiteX7" fmla="*/ 1946496 w 1946496"/>
              <a:gd name="connsiteY7" fmla="*/ 81481 h 932507"/>
              <a:gd name="connsiteX8" fmla="*/ 1511929 w 1946496"/>
              <a:gd name="connsiteY8" fmla="*/ 0 h 932507"/>
              <a:gd name="connsiteX9" fmla="*/ 172016 w 1946496"/>
              <a:gd name="connsiteY9" fmla="*/ 18107 h 9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496" h="932507">
                <a:moveTo>
                  <a:pt x="172016" y="18107"/>
                </a:moveTo>
                <a:lnTo>
                  <a:pt x="0" y="688063"/>
                </a:lnTo>
                <a:lnTo>
                  <a:pt x="289711" y="715224"/>
                </a:lnTo>
                <a:lnTo>
                  <a:pt x="253498" y="905347"/>
                </a:lnTo>
                <a:lnTo>
                  <a:pt x="479834" y="932507"/>
                </a:lnTo>
                <a:lnTo>
                  <a:pt x="488888" y="688063"/>
                </a:lnTo>
                <a:lnTo>
                  <a:pt x="1620571" y="633743"/>
                </a:lnTo>
                <a:lnTo>
                  <a:pt x="1946496" y="81481"/>
                </a:lnTo>
                <a:lnTo>
                  <a:pt x="1511929" y="0"/>
                </a:lnTo>
                <a:lnTo>
                  <a:pt x="172016" y="1810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915400" cy="1036638"/>
          </a:xfrm>
        </p:spPr>
        <p:txBody>
          <a:bodyPr/>
          <a:lstStyle/>
          <a:p>
            <a:r>
              <a:rPr lang="en-US" sz="4000" dirty="0">
                <a:latin typeface="Arial" charset="0"/>
                <a:cs typeface="Arial" charset="0"/>
              </a:rPr>
              <a:t>15 Sheffield Crescent, Christchurch</a:t>
            </a:r>
            <a:endParaRPr lang="en-NZ" sz="4000" dirty="0"/>
          </a:p>
        </p:txBody>
      </p:sp>
      <p:sp>
        <p:nvSpPr>
          <p:cNvPr id="3" name="Content Placeholder 2"/>
          <p:cNvSpPr>
            <a:spLocks noGrp="1"/>
          </p:cNvSpPr>
          <p:nvPr>
            <p:ph idx="1"/>
          </p:nvPr>
        </p:nvSpPr>
        <p:spPr>
          <a:xfrm>
            <a:off x="533400" y="1493838"/>
            <a:ext cx="8763000" cy="4221162"/>
          </a:xfrm>
        </p:spPr>
        <p:txBody>
          <a:bodyPr/>
          <a:lstStyle/>
          <a:p>
            <a:pPr algn="just" eaLnBrk="1" hangingPunct="1"/>
            <a:r>
              <a:rPr lang="en-US" sz="1800" dirty="0">
                <a:latin typeface="Arial" charset="0"/>
                <a:cs typeface="Arial" charset="0"/>
              </a:rPr>
              <a:t>The property is a 14,285m2 factory on a 3 hectare industrially zoned site in Burnside, on the northern outskirts of Christchurch.  It is central to the busy Sheffield Crescent industrial and office estate. The estate has improved dramatically since the Christchurch earthquakes and now joins with the Sir William Pickering Drive development.</a:t>
            </a:r>
          </a:p>
          <a:p>
            <a:pPr algn="just" eaLnBrk="1" hangingPunct="1"/>
            <a:endParaRPr lang="en-US" sz="800" dirty="0">
              <a:latin typeface="Arial" charset="0"/>
              <a:cs typeface="Arial" charset="0"/>
            </a:endParaRPr>
          </a:p>
          <a:p>
            <a:pPr algn="just" eaLnBrk="1" hangingPunct="1"/>
            <a:r>
              <a:rPr lang="en-US" sz="1800" dirty="0">
                <a:latin typeface="Arial" charset="0"/>
                <a:cs typeface="Arial" charset="0"/>
              </a:rPr>
              <a:t>In 2014, following the bankruptcy of our previous tenant amid major earthquake damage repairs, we negotiated a new 10 year lease with NZ Yarns Ltd. This lease ends in 2024 but has four 3 year renewals through until 2036.</a:t>
            </a:r>
          </a:p>
          <a:p>
            <a:pPr algn="just" eaLnBrk="1" hangingPunct="1"/>
            <a:endParaRPr lang="en-US" sz="800" dirty="0">
              <a:latin typeface="Arial" charset="0"/>
              <a:cs typeface="Arial" charset="0"/>
            </a:endParaRPr>
          </a:p>
          <a:p>
            <a:pPr algn="just" eaLnBrk="1" hangingPunct="1"/>
            <a:r>
              <a:rPr lang="en-US" sz="1800" dirty="0">
                <a:latin typeface="Arial" charset="0"/>
                <a:cs typeface="Arial" charset="0"/>
              </a:rPr>
              <a:t>The current rent is just over $1m per annum following a CPI review late last year. </a:t>
            </a:r>
          </a:p>
          <a:p>
            <a:pPr algn="just" eaLnBrk="1" hangingPunct="1"/>
            <a:endParaRPr lang="en-US" sz="800" dirty="0">
              <a:latin typeface="Arial" charset="0"/>
              <a:cs typeface="Arial" charset="0"/>
            </a:endParaRPr>
          </a:p>
          <a:p>
            <a:pPr algn="just" eaLnBrk="1" hangingPunct="1"/>
            <a:r>
              <a:rPr lang="en-US" sz="1800" dirty="0">
                <a:latin typeface="Arial" charset="0"/>
                <a:cs typeface="Arial" charset="0"/>
              </a:rPr>
              <a:t>Substantial landlord repairs have been necessary to the roof coverings and more are anticipated in the future.  Meanwhile, the tenant has invested in improved heating, ventilation and has sub-leased to incorporate associated businesses to form a ‘Wool Hub’.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bwMode="auto">
          <a:xfrm>
            <a:off x="742950" y="6096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Springs Road Property Limited</a:t>
            </a:r>
          </a:p>
        </p:txBody>
      </p:sp>
      <p:sp>
        <p:nvSpPr>
          <p:cNvPr id="49154" name="Rectangle 3"/>
          <p:cNvSpPr>
            <a:spLocks noGrp="1" noChangeArrowheads="1"/>
          </p:cNvSpPr>
          <p:nvPr>
            <p:ph type="body" idx="1"/>
          </p:nvPr>
        </p:nvSpPr>
        <p:spPr/>
        <p:txBody>
          <a:bodyPr/>
          <a:lstStyle/>
          <a:p>
            <a:pPr algn="ctr" eaLnBrk="1" hangingPunct="1">
              <a:buFontTx/>
              <a:buNone/>
            </a:pPr>
            <a:r>
              <a:rPr lang="en-US" sz="2400" dirty="0">
                <a:latin typeface="Arial" charset="0"/>
                <a:cs typeface="Arial" charset="0"/>
              </a:rPr>
              <a:t>7 Springs Road, East Tamaki, Auckland</a:t>
            </a:r>
          </a:p>
          <a:p>
            <a:pPr eaLnBrk="1" hangingPunct="1"/>
            <a:endParaRPr lang="en-US" sz="1400" dirty="0">
              <a:latin typeface="Arial" charset="0"/>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1447800" y="1828800"/>
            <a:ext cx="7299884" cy="408371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1417638"/>
          </a:xfrm>
        </p:spPr>
        <p:txBody>
          <a:bodyPr/>
          <a:lstStyle/>
          <a:p>
            <a:br>
              <a:rPr lang="en-US" dirty="0">
                <a:latin typeface="Arial" charset="0"/>
                <a:cs typeface="Arial" charset="0"/>
              </a:rPr>
            </a:br>
            <a:r>
              <a:rPr lang="en-US" dirty="0">
                <a:latin typeface="Arial" charset="0"/>
                <a:cs typeface="Arial" charset="0"/>
              </a:rPr>
              <a:t>Springs Road Property Limited</a:t>
            </a:r>
            <a:endParaRPr lang="en-NZ" dirty="0"/>
          </a:p>
        </p:txBody>
      </p:sp>
      <p:sp>
        <p:nvSpPr>
          <p:cNvPr id="3" name="Content Placeholder 2"/>
          <p:cNvSpPr>
            <a:spLocks noGrp="1"/>
          </p:cNvSpPr>
          <p:nvPr>
            <p:ph idx="1"/>
          </p:nvPr>
        </p:nvSpPr>
        <p:spPr>
          <a:xfrm>
            <a:off x="762000" y="1752600"/>
            <a:ext cx="8483600" cy="4191000"/>
          </a:xfrm>
        </p:spPr>
        <p:txBody>
          <a:bodyPr/>
          <a:lstStyle/>
          <a:p>
            <a:pPr marL="0" indent="0" algn="ctr" eaLnBrk="1" hangingPunct="1">
              <a:buNone/>
            </a:pPr>
            <a:r>
              <a:rPr lang="en-US" sz="2800" dirty="0">
                <a:solidFill>
                  <a:schemeClr val="tx1"/>
                </a:solidFill>
                <a:latin typeface="Arial" charset="0"/>
                <a:cs typeface="Arial" charset="0"/>
              </a:rPr>
              <a:t>Tenants</a:t>
            </a:r>
          </a:p>
          <a:p>
            <a:pPr marL="0" indent="0" algn="ctr" eaLnBrk="1" hangingPunct="1">
              <a:buNone/>
            </a:pPr>
            <a:endParaRPr lang="en-US" sz="1200" dirty="0">
              <a:latin typeface="Arial" charset="0"/>
              <a:cs typeface="Arial" charset="0"/>
            </a:endParaRPr>
          </a:p>
          <a:p>
            <a:pPr eaLnBrk="1" hangingPunct="1"/>
            <a:r>
              <a:rPr lang="en-US" sz="2400" dirty="0">
                <a:latin typeface="Arial" charset="0"/>
                <a:cs typeface="Arial" charset="0"/>
              </a:rPr>
              <a:t>Counties </a:t>
            </a:r>
            <a:r>
              <a:rPr lang="en-US" sz="2400" dirty="0" err="1">
                <a:latin typeface="Arial" charset="0"/>
                <a:cs typeface="Arial" charset="0"/>
              </a:rPr>
              <a:t>Manukau</a:t>
            </a:r>
            <a:r>
              <a:rPr lang="en-US" sz="2400" dirty="0">
                <a:latin typeface="Arial" charset="0"/>
                <a:cs typeface="Arial" charset="0"/>
              </a:rPr>
              <a:t> District Health Board</a:t>
            </a:r>
          </a:p>
          <a:p>
            <a:pPr eaLnBrk="1" hangingPunct="1"/>
            <a:endParaRPr lang="en-US" sz="2400" dirty="0">
              <a:latin typeface="Arial" charset="0"/>
              <a:cs typeface="Arial" charset="0"/>
            </a:endParaRPr>
          </a:p>
          <a:p>
            <a:pPr eaLnBrk="1" hangingPunct="1"/>
            <a:r>
              <a:rPr lang="en-US" sz="2400" dirty="0">
                <a:latin typeface="Arial" charset="0"/>
                <a:cs typeface="Arial" charset="0"/>
              </a:rPr>
              <a:t>DAS Training Solutions Ltd (</a:t>
            </a:r>
            <a:r>
              <a:rPr lang="en-US" sz="2400" dirty="0" err="1">
                <a:latin typeface="Arial" charset="0"/>
                <a:cs typeface="Arial" charset="0"/>
              </a:rPr>
              <a:t>Sewtec</a:t>
            </a:r>
            <a:r>
              <a:rPr lang="en-US" sz="2400" dirty="0">
                <a:latin typeface="Arial" charset="0"/>
                <a:cs typeface="Arial" charset="0"/>
              </a:rPr>
              <a:t> Fashion Academy)</a:t>
            </a:r>
          </a:p>
          <a:p>
            <a:pPr eaLnBrk="1" hangingPunct="1"/>
            <a:endParaRPr lang="en-US" sz="2400" dirty="0">
              <a:latin typeface="Arial" charset="0"/>
              <a:cs typeface="Arial" charset="0"/>
            </a:endParaRPr>
          </a:p>
          <a:p>
            <a:pPr eaLnBrk="1" hangingPunct="1"/>
            <a:r>
              <a:rPr lang="en-US" sz="2400" dirty="0">
                <a:latin typeface="Arial" charset="0"/>
                <a:cs typeface="Arial" charset="0"/>
              </a:rPr>
              <a:t>The Polyethnic Institute of Studies</a:t>
            </a:r>
          </a:p>
          <a:p>
            <a:pPr eaLnBrk="1" hangingPunct="1"/>
            <a:endParaRPr lang="en-US" sz="2400" dirty="0">
              <a:latin typeface="Arial" charset="0"/>
              <a:cs typeface="Arial" charset="0"/>
            </a:endParaRPr>
          </a:p>
          <a:p>
            <a:pPr eaLnBrk="1" hangingPunct="1"/>
            <a:r>
              <a:rPr lang="en-US" sz="2400" dirty="0">
                <a:latin typeface="Arial" charset="0"/>
                <a:cs typeface="Arial" charset="0"/>
              </a:rPr>
              <a:t>Café Concepts Ltd (Dunkin Donuts)</a:t>
            </a:r>
          </a:p>
          <a:p>
            <a:pPr eaLnBrk="1" hangingPunct="1"/>
            <a:endParaRPr lang="en-US" sz="2400" dirty="0">
              <a:latin typeface="Arial" charset="0"/>
              <a:cs typeface="Arial" charset="0"/>
            </a:endParaRPr>
          </a:p>
          <a:p>
            <a:endParaRPr lang="en-NZ"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xfrm>
            <a:off x="742950" y="609600"/>
            <a:ext cx="84201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7 Springs Road, Auckland</a:t>
            </a:r>
          </a:p>
        </p:txBody>
      </p:sp>
      <p:sp>
        <p:nvSpPr>
          <p:cNvPr id="55298" name="Rectangle 3"/>
          <p:cNvSpPr>
            <a:spLocks noGrp="1" noChangeArrowheads="1"/>
          </p:cNvSpPr>
          <p:nvPr>
            <p:ph type="body" idx="1"/>
          </p:nvPr>
        </p:nvSpPr>
        <p:spPr>
          <a:xfrm>
            <a:off x="742950" y="1371600"/>
            <a:ext cx="8401050" cy="5105400"/>
          </a:xfrm>
        </p:spPr>
        <p:txBody>
          <a:bodyPr/>
          <a:lstStyle/>
          <a:p>
            <a:pPr algn="just" eaLnBrk="1" hangingPunct="1"/>
            <a:r>
              <a:rPr lang="en-US" sz="1600" dirty="0">
                <a:latin typeface="Arial" charset="0"/>
                <a:cs typeface="Arial" charset="0"/>
              </a:rPr>
              <a:t>This building was constructed in the late 1980s as the headquarters of the Lion Nathan before passing on to Goodman Fielder. It is located on the corner of Springs Road and East Tamaki Road in south Auckland. The main building and rear annex offer a total of 3,700sq metres of floor space together with basement storage. There are 171 car parking spaces.  All floors and carparks are now fully leased.</a:t>
            </a:r>
          </a:p>
          <a:p>
            <a:pPr algn="just" eaLnBrk="1" hangingPunct="1"/>
            <a:endParaRPr lang="en-US" sz="800" dirty="0">
              <a:latin typeface="Arial" charset="0"/>
              <a:cs typeface="Arial" charset="0"/>
            </a:endParaRPr>
          </a:p>
          <a:p>
            <a:pPr algn="just" eaLnBrk="1" hangingPunct="1"/>
            <a:r>
              <a:rPr lang="en-US" sz="1600" b="1" dirty="0">
                <a:latin typeface="Arial" charset="0"/>
                <a:cs typeface="Arial" charset="0"/>
              </a:rPr>
              <a:t>Counties Manukau District Health Board - 2</a:t>
            </a:r>
            <a:r>
              <a:rPr lang="en-US" sz="1600" b="1" baseline="30000" dirty="0">
                <a:latin typeface="Arial" charset="0"/>
                <a:cs typeface="Arial" charset="0"/>
              </a:rPr>
              <a:t>nd</a:t>
            </a:r>
            <a:r>
              <a:rPr lang="en-US" sz="1600" b="1" dirty="0">
                <a:latin typeface="Arial" charset="0"/>
                <a:cs typeface="Arial" charset="0"/>
              </a:rPr>
              <a:t> &amp; 3</a:t>
            </a:r>
            <a:r>
              <a:rPr lang="en-US" sz="1600" b="1" baseline="30000" dirty="0">
                <a:latin typeface="Arial" charset="0"/>
                <a:cs typeface="Arial" charset="0"/>
              </a:rPr>
              <a:t>rd</a:t>
            </a:r>
            <a:r>
              <a:rPr lang="en-US" sz="1600" b="1" dirty="0">
                <a:latin typeface="Arial" charset="0"/>
                <a:cs typeface="Arial" charset="0"/>
              </a:rPr>
              <a:t> Floors</a:t>
            </a:r>
            <a:r>
              <a:rPr lang="en-US" sz="1600" dirty="0">
                <a:latin typeface="Arial" charset="0"/>
                <a:cs typeface="Arial" charset="0"/>
              </a:rPr>
              <a:t> </a:t>
            </a:r>
          </a:p>
          <a:p>
            <a:pPr algn="just" eaLnBrk="1" hangingPunct="1">
              <a:buNone/>
            </a:pPr>
            <a:r>
              <a:rPr lang="en-US" sz="1600" dirty="0">
                <a:latin typeface="Arial" charset="0"/>
                <a:cs typeface="Arial" charset="0"/>
              </a:rPr>
              <a:t>	CMDHB originally leased the top two floors, along with a part of the basement in 2006.  There have been a number of lease renewals through until 2018, when their lease expired. We have very recently agreed a new lease of 3 years with one 3 year renewal, through until 2024. They are now leasing 92 carparks and all basement storage. The rent  has increased from $275,000pa to $329,000 with annual reviews. </a:t>
            </a:r>
          </a:p>
          <a:p>
            <a:pPr algn="just" eaLnBrk="1" hangingPunct="1">
              <a:buNone/>
            </a:pPr>
            <a:endParaRPr lang="en-US" sz="800" dirty="0">
              <a:latin typeface="Arial" charset="0"/>
              <a:cs typeface="Arial" charset="0"/>
            </a:endParaRPr>
          </a:p>
          <a:p>
            <a:pPr algn="just" eaLnBrk="1" hangingPunct="1"/>
            <a:r>
              <a:rPr lang="en-US" sz="1600" b="1" dirty="0">
                <a:latin typeface="Arial" charset="0"/>
                <a:cs typeface="Arial" charset="0"/>
              </a:rPr>
              <a:t>DAS Training Solutions Ltd (</a:t>
            </a:r>
            <a:r>
              <a:rPr lang="en-US" sz="1600" b="1" dirty="0" err="1">
                <a:latin typeface="Arial" charset="0"/>
                <a:cs typeface="Arial" charset="0"/>
              </a:rPr>
              <a:t>Sewtec</a:t>
            </a:r>
            <a:r>
              <a:rPr lang="en-US" sz="1600" b="1" dirty="0">
                <a:latin typeface="Arial" charset="0"/>
                <a:cs typeface="Arial" charset="0"/>
              </a:rPr>
              <a:t> Fashion Academy) – 1</a:t>
            </a:r>
            <a:r>
              <a:rPr lang="en-US" sz="1600" b="1" baseline="30000" dirty="0">
                <a:latin typeface="Arial" charset="0"/>
                <a:cs typeface="Arial" charset="0"/>
              </a:rPr>
              <a:t>st</a:t>
            </a:r>
            <a:r>
              <a:rPr lang="en-US" sz="1600" b="1" dirty="0">
                <a:latin typeface="Arial" charset="0"/>
                <a:cs typeface="Arial" charset="0"/>
              </a:rPr>
              <a:t> Floor  </a:t>
            </a:r>
          </a:p>
          <a:p>
            <a:pPr algn="just" eaLnBrk="1" hangingPunct="1">
              <a:buNone/>
            </a:pPr>
            <a:r>
              <a:rPr lang="en-US" sz="1600" dirty="0">
                <a:latin typeface="Arial" charset="0"/>
                <a:cs typeface="Arial" charset="0"/>
              </a:rPr>
              <a:t>	A lease of the first floor and 17 car parking spaces was agreed with </a:t>
            </a:r>
            <a:r>
              <a:rPr lang="en-US" sz="1600" dirty="0" err="1">
                <a:latin typeface="Arial" charset="0"/>
                <a:cs typeface="Arial" charset="0"/>
              </a:rPr>
              <a:t>Sewtec</a:t>
            </a:r>
            <a:r>
              <a:rPr lang="en-US" sz="1600" dirty="0">
                <a:latin typeface="Arial" charset="0"/>
                <a:cs typeface="Arial" charset="0"/>
              </a:rPr>
              <a:t>, a fashion education school, in 2016.  The initial 3 year term is at market rental, with one right of renewal until 2022.  We have recently commenced negotiations with them around their renewal and rent review due in January 2019.</a:t>
            </a:r>
          </a:p>
          <a:p>
            <a:pPr algn="just" eaLnBrk="1" hangingPunct="1"/>
            <a:endParaRPr lang="en-US" sz="1600" dirty="0">
              <a:latin typeface="Arial" charset="0"/>
              <a:cs typeface="Arial" charset="0"/>
            </a:endParaRPr>
          </a:p>
        </p:txBody>
      </p:sp>
    </p:spTree>
    <p:extLst>
      <p:ext uri="{BB962C8B-B14F-4D97-AF65-F5344CB8AC3E}">
        <p14:creationId xmlns:p14="http://schemas.microsoft.com/office/powerpoint/2010/main" val="422497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bwMode="auto">
          <a:xfrm>
            <a:off x="742950" y="457200"/>
            <a:ext cx="84201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7 Springs Road, Auckland</a:t>
            </a:r>
          </a:p>
        </p:txBody>
      </p:sp>
      <p:sp>
        <p:nvSpPr>
          <p:cNvPr id="51202" name="Rectangle 3"/>
          <p:cNvSpPr>
            <a:spLocks noGrp="1" noChangeArrowheads="1"/>
          </p:cNvSpPr>
          <p:nvPr>
            <p:ph type="body" idx="1"/>
          </p:nvPr>
        </p:nvSpPr>
        <p:spPr>
          <a:xfrm>
            <a:off x="533400" y="1143000"/>
            <a:ext cx="8763000" cy="4572000"/>
          </a:xfrm>
        </p:spPr>
        <p:txBody>
          <a:bodyPr/>
          <a:lstStyle/>
          <a:p>
            <a:pPr algn="just" eaLnBrk="1" hangingPunct="1"/>
            <a:r>
              <a:rPr lang="en-US" sz="1600" b="1" dirty="0">
                <a:latin typeface="Arial" charset="0"/>
                <a:cs typeface="Arial" charset="0"/>
              </a:rPr>
              <a:t>Counties Manukau District Health Board – Half Ground Floor </a:t>
            </a:r>
          </a:p>
          <a:p>
            <a:pPr algn="just" eaLnBrk="1" hangingPunct="1">
              <a:buNone/>
            </a:pPr>
            <a:r>
              <a:rPr lang="en-US" sz="1600" dirty="0">
                <a:latin typeface="Arial" charset="0"/>
                <a:cs typeface="Arial" charset="0"/>
              </a:rPr>
              <a:t>	In 2012 we negotiated a separate additional 4 year lease with CMDHB of half of the ground floor and 35 more carparks.  The initial term has recently been renewed until 2019 and there is another 3 year right of renewal which would take them through to 2022.  </a:t>
            </a:r>
          </a:p>
          <a:p>
            <a:pPr algn="just" eaLnBrk="1" hangingPunct="1">
              <a:buNone/>
            </a:pPr>
            <a:endParaRPr lang="en-US" sz="1600" dirty="0">
              <a:latin typeface="Arial" charset="0"/>
              <a:cs typeface="Arial" charset="0"/>
            </a:endParaRPr>
          </a:p>
          <a:p>
            <a:pPr algn="just" eaLnBrk="1" hangingPunct="1"/>
            <a:r>
              <a:rPr lang="en-US" sz="1600" b="1" dirty="0">
                <a:latin typeface="Arial" charset="0"/>
                <a:cs typeface="Arial" charset="0"/>
              </a:rPr>
              <a:t>The Polyethnic Institute of Studies – Half Ground Floor</a:t>
            </a:r>
          </a:p>
          <a:p>
            <a:pPr algn="just" eaLnBrk="1" hangingPunct="1">
              <a:buNone/>
            </a:pPr>
            <a:r>
              <a:rPr lang="en-US" sz="1600" dirty="0">
                <a:latin typeface="Arial" charset="0"/>
                <a:cs typeface="Arial" charset="0"/>
              </a:rPr>
              <a:t>	The remaining half of the ground floor and 10 carparks was leased at market rent to the Institute in 2017 for 4 years until 2021. They have two rights of renewal of three years each, taking them through to 2027. </a:t>
            </a:r>
          </a:p>
          <a:p>
            <a:pPr algn="just" eaLnBrk="1" hangingPunct="1">
              <a:buNone/>
            </a:pPr>
            <a:endParaRPr lang="en-US" sz="1600" dirty="0">
              <a:latin typeface="Arial" charset="0"/>
              <a:cs typeface="Arial" charset="0"/>
            </a:endParaRPr>
          </a:p>
          <a:p>
            <a:pPr algn="just" eaLnBrk="1" hangingPunct="1"/>
            <a:r>
              <a:rPr lang="en-US" sz="1600" b="1" dirty="0">
                <a:latin typeface="Arial" charset="0"/>
                <a:cs typeface="Arial" charset="0"/>
              </a:rPr>
              <a:t>Café Concepts Ltd ( Dunkin’ Donuts) – Rear </a:t>
            </a:r>
            <a:r>
              <a:rPr lang="en-US" sz="1600" b="1" dirty="0" err="1">
                <a:latin typeface="Arial" charset="0"/>
                <a:cs typeface="Arial" charset="0"/>
              </a:rPr>
              <a:t>Annexe</a:t>
            </a:r>
            <a:r>
              <a:rPr lang="en-US" sz="1600" b="1" dirty="0">
                <a:latin typeface="Arial" charset="0"/>
                <a:cs typeface="Arial" charset="0"/>
              </a:rPr>
              <a:t> </a:t>
            </a:r>
            <a:endParaRPr lang="en-US" sz="1600" dirty="0">
              <a:latin typeface="Arial" charset="0"/>
              <a:cs typeface="Arial" charset="0"/>
            </a:endParaRPr>
          </a:p>
          <a:p>
            <a:pPr algn="just" eaLnBrk="1" hangingPunct="1">
              <a:buNone/>
            </a:pPr>
            <a:r>
              <a:rPr lang="en-US" sz="1600" dirty="0">
                <a:latin typeface="Arial" charset="0"/>
                <a:cs typeface="Arial" charset="0"/>
              </a:rPr>
              <a:t>	As the NZ baker of Dunkin’ Donuts, Café Concepts took a 6 year lease of the rear </a:t>
            </a:r>
            <a:r>
              <a:rPr lang="en-US" sz="1600" dirty="0" err="1">
                <a:latin typeface="Arial" charset="0"/>
                <a:cs typeface="Arial" charset="0"/>
              </a:rPr>
              <a:t>annexe</a:t>
            </a:r>
            <a:r>
              <a:rPr lang="en-US" sz="1600" dirty="0">
                <a:latin typeface="Arial" charset="0"/>
                <a:cs typeface="Arial" charset="0"/>
              </a:rPr>
              <a:t> building and 14 carparks through until 2022. They have invested heavily in their commercial fit-out. They have one right of renewal until 2029. The first rent review is due in February 2018. </a:t>
            </a:r>
          </a:p>
          <a:p>
            <a:pPr algn="just" eaLnBrk="1" hangingPunct="1">
              <a:buNone/>
            </a:pPr>
            <a:endParaRPr lang="en-US" sz="800" dirty="0">
              <a:latin typeface="Arial" charset="0"/>
              <a:cs typeface="Arial" charset="0"/>
            </a:endParaRPr>
          </a:p>
          <a:p>
            <a:pPr algn="just" eaLnBrk="1" hangingPunct="1"/>
            <a:r>
              <a:rPr lang="en-US" sz="1600" dirty="0">
                <a:latin typeface="Arial" charset="0"/>
                <a:cs typeface="Arial" charset="0"/>
              </a:rPr>
              <a:t>The total rental income is currently $640,000pa.</a:t>
            </a:r>
          </a:p>
          <a:p>
            <a:pPr algn="just" eaLnBrk="1" hangingPunct="1">
              <a:buNone/>
            </a:pPr>
            <a:endParaRPr lang="en-US" sz="1600" dirty="0">
              <a:latin typeface="Arial" charset="0"/>
              <a:cs typeface="Arial" charset="0"/>
            </a:endParaRPr>
          </a:p>
          <a:p>
            <a:pPr eaLnBrk="1" hangingPunct="1">
              <a:buFontTx/>
              <a:buNone/>
            </a:pP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457200" y="457200"/>
            <a:ext cx="8915400" cy="1143000"/>
          </a:xfrm>
          <a:noFill/>
          <a:ln>
            <a:miter lim="800000"/>
            <a:headEnd/>
            <a:tailEnd/>
          </a:ln>
        </p:spPr>
        <p:txBody>
          <a:bodyPr vert="horz" wrap="square" lIns="91440" tIns="45720" rIns="91440" bIns="45720" numCol="1" anchor="t" anchorCtr="0" compatLnSpc="1">
            <a:prstTxWarp prst="textNoShape">
              <a:avLst/>
            </a:prstTxWarp>
          </a:bodyPr>
          <a:lstStyle/>
          <a:p>
            <a:r>
              <a:rPr lang="en-NZ" dirty="0">
                <a:latin typeface="Arial" charset="0"/>
                <a:cs typeface="Arial" charset="0"/>
              </a:rPr>
              <a:t>Secondary Market	</a:t>
            </a:r>
          </a:p>
        </p:txBody>
      </p:sp>
      <p:sp>
        <p:nvSpPr>
          <p:cNvPr id="57346" name="Content Placeholder 2"/>
          <p:cNvSpPr>
            <a:spLocks noGrp="1"/>
          </p:cNvSpPr>
          <p:nvPr>
            <p:ph idx="1"/>
          </p:nvPr>
        </p:nvSpPr>
        <p:spPr/>
        <p:txBody>
          <a:bodyPr/>
          <a:lstStyle/>
          <a:p>
            <a:endParaRPr lang="en-NZ" sz="2000" dirty="0">
              <a:latin typeface="Arial" charset="0"/>
              <a:cs typeface="Arial" charset="0"/>
            </a:endParaRPr>
          </a:p>
          <a:p>
            <a:r>
              <a:rPr lang="en-NZ" sz="2000" dirty="0">
                <a:latin typeface="Arial" charset="0"/>
                <a:cs typeface="Arial" charset="0"/>
              </a:rPr>
              <a:t>Investment Services Ltd operates a secondary market, for the sale of shares and parcels in the managed companies.</a:t>
            </a:r>
          </a:p>
          <a:p>
            <a:endParaRPr lang="en-NZ" sz="2000" dirty="0">
              <a:latin typeface="Arial" charset="0"/>
              <a:cs typeface="Arial" charset="0"/>
            </a:endParaRPr>
          </a:p>
          <a:p>
            <a:r>
              <a:rPr lang="en-NZ" sz="2000" dirty="0">
                <a:latin typeface="Arial" charset="0"/>
                <a:cs typeface="Arial" charset="0"/>
              </a:rPr>
              <a:t>The market has been very liquid over the last 12 months with a great many trades taking place and a waitlist of buyers</a:t>
            </a:r>
          </a:p>
          <a:p>
            <a:endParaRPr lang="en-NZ" sz="2000" dirty="0">
              <a:latin typeface="Arial" charset="0"/>
              <a:cs typeface="Arial" charset="0"/>
            </a:endParaRPr>
          </a:p>
          <a:p>
            <a:r>
              <a:rPr lang="en-NZ" sz="2000" dirty="0">
                <a:latin typeface="Arial" charset="0"/>
                <a:cs typeface="Arial" charset="0"/>
              </a:rPr>
              <a:t>Prices being demanded (in general) have remained at the last sale prices during the previous 12 months</a:t>
            </a:r>
          </a:p>
          <a:p>
            <a:r>
              <a:rPr lang="en-NZ" sz="2000" dirty="0">
                <a:latin typeface="Arial" charset="0"/>
                <a:cs typeface="Arial" charset="0"/>
              </a:rPr>
              <a:t>Last trade prices are</a:t>
            </a:r>
          </a:p>
          <a:p>
            <a:pPr>
              <a:buNone/>
            </a:pPr>
            <a:r>
              <a:rPr lang="en-NZ" sz="2000" dirty="0">
                <a:latin typeface="Arial" charset="0"/>
                <a:cs typeface="Arial" charset="0"/>
              </a:rPr>
              <a:t>		Superstore Properties		$4.35 per share</a:t>
            </a:r>
          </a:p>
          <a:p>
            <a:pPr>
              <a:buNone/>
            </a:pPr>
            <a:r>
              <a:rPr lang="en-NZ" sz="2000" dirty="0">
                <a:latin typeface="Arial" charset="0"/>
                <a:cs typeface="Arial" charset="0"/>
              </a:rPr>
              <a:t>		Springs Road Property		$1.16 per share</a:t>
            </a:r>
          </a:p>
          <a:p>
            <a:pPr>
              <a:buNone/>
            </a:pPr>
            <a:r>
              <a:rPr lang="en-NZ" sz="2000" dirty="0">
                <a:latin typeface="Arial" charset="0"/>
                <a:cs typeface="Arial" charset="0"/>
              </a:rPr>
              <a:t>		First NZ Properties		$4.70 per share</a:t>
            </a:r>
          </a:p>
          <a:p>
            <a:endParaRPr lang="en-NZ" sz="200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742950" y="22860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cs typeface="Arial" charset="0"/>
              </a:rPr>
              <a:t>Presentation of Financial </a:t>
            </a:r>
            <a:br>
              <a:rPr lang="en-US" dirty="0">
                <a:latin typeface="Arial" charset="0"/>
                <a:cs typeface="Arial" charset="0"/>
              </a:rPr>
            </a:br>
            <a:r>
              <a:rPr lang="en-US" dirty="0">
                <a:latin typeface="Arial" charset="0"/>
                <a:cs typeface="Arial" charset="0"/>
              </a:rPr>
              <a:t>Highlights </a:t>
            </a:r>
            <a:br>
              <a:rPr lang="en-US" dirty="0">
                <a:latin typeface="Arial" charset="0"/>
                <a:cs typeface="Arial" charset="0"/>
              </a:rPr>
            </a:br>
            <a:r>
              <a:rPr lang="en-US" dirty="0">
                <a:latin typeface="Arial" charset="0"/>
                <a:cs typeface="Arial" charset="0"/>
              </a:rPr>
              <a:t>Year ended 31 March 2018</a:t>
            </a:r>
            <a:br>
              <a:rPr lang="en-US" dirty="0">
                <a:latin typeface="Arial" charset="0"/>
                <a:cs typeface="Arial" charset="0"/>
              </a:rPr>
            </a:br>
            <a:endParaRPr lang="en-US" dirty="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bwMode="auto">
          <a:xfrm>
            <a:off x="742950" y="6096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cs typeface="Arial" charset="0"/>
              </a:rPr>
              <a:t>Agenda</a:t>
            </a:r>
          </a:p>
        </p:txBody>
      </p:sp>
      <p:sp>
        <p:nvSpPr>
          <p:cNvPr id="17410" name="Rectangle 3"/>
          <p:cNvSpPr>
            <a:spLocks noGrp="1" noChangeArrowheads="1"/>
          </p:cNvSpPr>
          <p:nvPr>
            <p:ph type="body" idx="1"/>
          </p:nvPr>
        </p:nvSpPr>
        <p:spPr>
          <a:xfrm>
            <a:off x="742950" y="1676400"/>
            <a:ext cx="8585200" cy="4724400"/>
          </a:xfrm>
        </p:spPr>
        <p:txBody>
          <a:bodyPr/>
          <a:lstStyle/>
          <a:p>
            <a:pPr eaLnBrk="1" hangingPunct="1"/>
            <a:r>
              <a:rPr lang="en-US" dirty="0">
                <a:latin typeface="Arial" charset="0"/>
                <a:cs typeface="Arial" charset="0"/>
              </a:rPr>
              <a:t>Introduction</a:t>
            </a:r>
          </a:p>
          <a:p>
            <a:pPr eaLnBrk="1" hangingPunct="1"/>
            <a:r>
              <a:rPr lang="en-US" dirty="0">
                <a:latin typeface="Arial" charset="0"/>
                <a:cs typeface="Arial" charset="0"/>
              </a:rPr>
              <a:t>Property portfolio overview</a:t>
            </a:r>
          </a:p>
          <a:p>
            <a:pPr eaLnBrk="1" hangingPunct="1"/>
            <a:r>
              <a:rPr lang="en-US" dirty="0">
                <a:latin typeface="Arial" charset="0"/>
                <a:cs typeface="Arial" charset="0"/>
              </a:rPr>
              <a:t>Secondary market</a:t>
            </a:r>
          </a:p>
          <a:p>
            <a:pPr eaLnBrk="1" hangingPunct="1"/>
            <a:r>
              <a:rPr lang="en-US" dirty="0">
                <a:latin typeface="Arial" charset="0"/>
                <a:cs typeface="Arial" charset="0"/>
              </a:rPr>
              <a:t>Financial review</a:t>
            </a:r>
          </a:p>
          <a:p>
            <a:pPr eaLnBrk="1" hangingPunct="1"/>
            <a:r>
              <a:rPr lang="en-US" dirty="0">
                <a:latin typeface="Arial" charset="0"/>
                <a:cs typeface="Arial" charset="0"/>
              </a:rPr>
              <a:t>AGM business</a:t>
            </a:r>
          </a:p>
          <a:p>
            <a:pPr eaLnBrk="1" hangingPunct="1"/>
            <a:r>
              <a:rPr lang="en-US" dirty="0">
                <a:latin typeface="Arial" charset="0"/>
                <a:cs typeface="Arial" charset="0"/>
              </a:rPr>
              <a:t>Close.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bwMode="auto">
          <a:xfrm>
            <a:off x="381000" y="533400"/>
            <a:ext cx="84201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Financial Highlights</a:t>
            </a:r>
            <a:br>
              <a:rPr lang="en-US" dirty="0"/>
            </a:br>
            <a:endParaRPr lang="en-US" dirty="0"/>
          </a:p>
        </p:txBody>
      </p:sp>
      <p:sp>
        <p:nvSpPr>
          <p:cNvPr id="67586" name="Rectangle 3"/>
          <p:cNvSpPr>
            <a:spLocks noGrp="1" noChangeArrowheads="1"/>
          </p:cNvSpPr>
          <p:nvPr>
            <p:ph type="body" idx="1"/>
          </p:nvPr>
        </p:nvSpPr>
        <p:spPr>
          <a:xfrm>
            <a:off x="660400" y="1371600"/>
            <a:ext cx="8585200" cy="4724400"/>
          </a:xfrm>
        </p:spPr>
        <p:txBody>
          <a:bodyPr/>
          <a:lstStyle/>
          <a:p>
            <a:pPr eaLnBrk="1" hangingPunct="1">
              <a:buFontTx/>
              <a:buNone/>
            </a:pPr>
            <a:r>
              <a:rPr lang="en-US" sz="2400" b="1" dirty="0">
                <a:solidFill>
                  <a:schemeClr val="tx1"/>
                </a:solidFill>
                <a:latin typeface="Arial" charset="0"/>
                <a:cs typeface="Times New Roman" pitchFamily="18" charset="0"/>
              </a:rPr>
              <a:t>SUPERSTORE PROPERTIES LIMITED</a:t>
            </a:r>
            <a:r>
              <a:rPr lang="en-US" sz="2400" dirty="0">
                <a:solidFill>
                  <a:schemeClr val="tx1"/>
                </a:solidFill>
                <a:latin typeface="Arial" charset="0"/>
                <a:cs typeface="Times New Roman" pitchFamily="18" charset="0"/>
              </a:rPr>
              <a:t> </a:t>
            </a:r>
          </a:p>
          <a:p>
            <a:pPr eaLnBrk="1" hangingPunct="1">
              <a:buFontTx/>
              <a:buNone/>
            </a:pPr>
            <a:endParaRPr lang="en-US" sz="1600" dirty="0">
              <a:latin typeface="Arial" charset="0"/>
              <a:cs typeface="Times New Roman" pitchFamily="18" charset="0"/>
            </a:endParaRPr>
          </a:p>
          <a:p>
            <a:pPr algn="just" eaLnBrk="1" hangingPunct="1"/>
            <a:r>
              <a:rPr lang="en-US" sz="2400" b="1" dirty="0">
                <a:latin typeface="Arial" charset="0"/>
                <a:cs typeface="Times New Roman" pitchFamily="18" charset="0"/>
              </a:rPr>
              <a:t>Property valuations increased by $580,000 on top of $600,000 last year</a:t>
            </a:r>
          </a:p>
          <a:p>
            <a:pPr algn="just" eaLnBrk="1" hangingPunct="1"/>
            <a:endParaRPr lang="en-US" sz="1600" b="1" dirty="0">
              <a:latin typeface="Arial" charset="0"/>
              <a:cs typeface="Times New Roman" pitchFamily="18" charset="0"/>
            </a:endParaRPr>
          </a:p>
          <a:p>
            <a:pPr algn="just" eaLnBrk="1" hangingPunct="1"/>
            <a:r>
              <a:rPr lang="en-US" sz="2400" b="1" dirty="0">
                <a:latin typeface="Arial" charset="0"/>
                <a:cs typeface="Times New Roman" pitchFamily="18" charset="0"/>
              </a:rPr>
              <a:t>Operating profit of $877,936 compared to $633,000 last year. </a:t>
            </a:r>
          </a:p>
          <a:p>
            <a:pPr algn="just" eaLnBrk="1" hangingPunct="1"/>
            <a:endParaRPr lang="en-US" sz="1600" b="1" dirty="0">
              <a:latin typeface="Arial" charset="0"/>
              <a:cs typeface="Times New Roman" pitchFamily="18" charset="0"/>
            </a:endParaRPr>
          </a:p>
          <a:p>
            <a:pPr algn="just" eaLnBrk="1" hangingPunct="1"/>
            <a:r>
              <a:rPr lang="en-US" sz="2400" b="1" dirty="0">
                <a:latin typeface="Arial" charset="0"/>
                <a:cs typeface="Times New Roman" pitchFamily="18" charset="0"/>
              </a:rPr>
              <a:t>NTA per share increased  to $5.10 from $4.90</a:t>
            </a:r>
          </a:p>
          <a:p>
            <a:pPr algn="just" eaLnBrk="1" hangingPunct="1">
              <a:buNone/>
            </a:pPr>
            <a:endParaRPr lang="en-US" sz="1600" b="1" dirty="0">
              <a:latin typeface="Arial" charset="0"/>
              <a:cs typeface="Times New Roman" pitchFamily="18" charset="0"/>
            </a:endParaRPr>
          </a:p>
          <a:p>
            <a:pPr algn="just" eaLnBrk="1" hangingPunct="1"/>
            <a:r>
              <a:rPr lang="en-US" sz="2400" b="1" dirty="0">
                <a:latin typeface="Arial" charset="0"/>
                <a:cs typeface="Times New Roman" pitchFamily="18" charset="0"/>
              </a:rPr>
              <a:t>Overall debt/valuation ratio dropped from 48% to 47%</a:t>
            </a:r>
          </a:p>
          <a:p>
            <a:pPr algn="just" eaLnBrk="1" hangingPunct="1"/>
            <a:endParaRPr lang="en-US" sz="2400" b="1" dirty="0">
              <a:latin typeface="Arial" charset="0"/>
              <a:cs typeface="Times New Roman" pitchFamily="18" charset="0"/>
            </a:endParaRPr>
          </a:p>
          <a:p>
            <a:pPr eaLnBrk="1" hangingPunct="1"/>
            <a:endParaRPr lang="en-US" sz="1000" b="1" dirty="0">
              <a:latin typeface="Arial" charset="0"/>
              <a:cs typeface="Times New Roman" pitchFamily="18" charset="0"/>
            </a:endParaRPr>
          </a:p>
          <a:p>
            <a:pPr eaLnBrk="1" hangingPunct="1"/>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915400" cy="808038"/>
          </a:xfrm>
        </p:spPr>
        <p:txBody>
          <a:bodyPr/>
          <a:lstStyle/>
          <a:p>
            <a:r>
              <a:rPr lang="en-NZ" dirty="0">
                <a:latin typeface="Arial" pitchFamily="34" charset="0"/>
                <a:cs typeface="Arial" pitchFamily="34" charset="0"/>
              </a:rPr>
              <a:t>Return on investment</a:t>
            </a:r>
          </a:p>
        </p:txBody>
      </p:sp>
      <p:sp>
        <p:nvSpPr>
          <p:cNvPr id="3" name="Content Placeholder 2"/>
          <p:cNvSpPr>
            <a:spLocks noGrp="1"/>
          </p:cNvSpPr>
          <p:nvPr>
            <p:ph idx="1"/>
          </p:nvPr>
        </p:nvSpPr>
        <p:spPr>
          <a:xfrm>
            <a:off x="685800" y="838200"/>
            <a:ext cx="8585200" cy="5029200"/>
          </a:xfrm>
        </p:spPr>
        <p:txBody>
          <a:bodyPr/>
          <a:lstStyle/>
          <a:p>
            <a:endParaRPr lang="en-NZ" dirty="0"/>
          </a:p>
          <a:p>
            <a:pPr>
              <a:buNone/>
            </a:pPr>
            <a:r>
              <a:rPr lang="en-NZ" dirty="0"/>
              <a:t>	</a:t>
            </a:r>
            <a:r>
              <a:rPr lang="en-NZ" sz="2000" b="1" dirty="0">
                <a:latin typeface="Arial" pitchFamily="34" charset="0"/>
                <a:cs typeface="Arial" pitchFamily="34" charset="0"/>
              </a:rPr>
              <a:t>Current ROI</a:t>
            </a:r>
            <a:r>
              <a:rPr lang="en-NZ" sz="2000" dirty="0">
                <a:latin typeface="Arial" pitchFamily="34" charset="0"/>
                <a:cs typeface="Arial" pitchFamily="34" charset="0"/>
              </a:rPr>
              <a:t>	</a:t>
            </a:r>
          </a:p>
          <a:p>
            <a:pPr>
              <a:buNone/>
            </a:pPr>
            <a:r>
              <a:rPr lang="en-NZ" sz="2000" dirty="0">
                <a:latin typeface="Arial" pitchFamily="34" charset="0"/>
                <a:cs typeface="Arial" pitchFamily="34" charset="0"/>
              </a:rPr>
              <a:t>	41 cents per share 				 	</a:t>
            </a:r>
          </a:p>
          <a:p>
            <a:pPr>
              <a:buNone/>
            </a:pPr>
            <a:r>
              <a:rPr lang="en-NZ" sz="2000" dirty="0">
                <a:latin typeface="Arial" pitchFamily="34" charset="0"/>
                <a:cs typeface="Arial" pitchFamily="34" charset="0"/>
              </a:rPr>
              <a:t>		</a:t>
            </a:r>
          </a:p>
          <a:p>
            <a:pPr>
              <a:buNone/>
            </a:pPr>
            <a:r>
              <a:rPr lang="en-NZ" sz="2000" dirty="0">
                <a:latin typeface="Arial" pitchFamily="34" charset="0"/>
                <a:cs typeface="Arial" pitchFamily="34" charset="0"/>
              </a:rPr>
              <a:t>	% return on par 	 			     	41%</a:t>
            </a:r>
          </a:p>
          <a:p>
            <a:pPr>
              <a:buNone/>
            </a:pPr>
            <a:r>
              <a:rPr lang="en-NZ" sz="2000" dirty="0">
                <a:latin typeface="Arial" pitchFamily="34" charset="0"/>
                <a:cs typeface="Arial" pitchFamily="34" charset="0"/>
              </a:rPr>
              <a:t>	% return based on current trade price	              	9.43%</a:t>
            </a:r>
          </a:p>
          <a:p>
            <a:pPr>
              <a:buNone/>
            </a:pPr>
            <a:endParaRPr lang="en-NZ" sz="2000" dirty="0">
              <a:latin typeface="Arial" pitchFamily="34" charset="0"/>
              <a:cs typeface="Arial" pitchFamily="34" charset="0"/>
            </a:endParaRPr>
          </a:p>
          <a:p>
            <a:pPr>
              <a:buNone/>
            </a:pPr>
            <a:r>
              <a:rPr lang="en-NZ" sz="2000" dirty="0">
                <a:latin typeface="Arial" pitchFamily="34" charset="0"/>
                <a:cs typeface="Arial" pitchFamily="34" charset="0"/>
              </a:rPr>
              <a:t>	</a:t>
            </a:r>
            <a:r>
              <a:rPr lang="en-NZ" sz="2000" b="1" dirty="0">
                <a:latin typeface="Arial" pitchFamily="34" charset="0"/>
                <a:cs typeface="Arial" pitchFamily="34" charset="0"/>
              </a:rPr>
              <a:t>Forecast Dividend - 2019 year</a:t>
            </a:r>
          </a:p>
          <a:p>
            <a:pPr>
              <a:buNone/>
            </a:pPr>
            <a:r>
              <a:rPr lang="en-NZ" sz="2000" b="1" dirty="0">
                <a:latin typeface="Arial" pitchFamily="34" charset="0"/>
                <a:cs typeface="Arial" pitchFamily="34" charset="0"/>
              </a:rPr>
              <a:t>	- Interim						0.16 cents</a:t>
            </a:r>
          </a:p>
          <a:p>
            <a:pPr>
              <a:buNone/>
            </a:pPr>
            <a:r>
              <a:rPr lang="en-NZ" sz="2000" b="1" dirty="0">
                <a:latin typeface="Arial" pitchFamily="34" charset="0"/>
                <a:cs typeface="Arial" pitchFamily="34" charset="0"/>
              </a:rPr>
              <a:t>	- Final						0.24 cents</a:t>
            </a:r>
          </a:p>
          <a:p>
            <a:pPr>
              <a:buNone/>
            </a:pPr>
            <a:endParaRPr lang="en-NZ"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bwMode="auto">
          <a:xfrm>
            <a:off x="742950" y="6096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Financial Highlights</a:t>
            </a:r>
          </a:p>
        </p:txBody>
      </p:sp>
      <p:sp>
        <p:nvSpPr>
          <p:cNvPr id="71682" name="Rectangle 3"/>
          <p:cNvSpPr>
            <a:spLocks noGrp="1" noChangeArrowheads="1"/>
          </p:cNvSpPr>
          <p:nvPr>
            <p:ph type="body" idx="1"/>
          </p:nvPr>
        </p:nvSpPr>
        <p:spPr>
          <a:xfrm>
            <a:off x="660400" y="990600"/>
            <a:ext cx="8585200" cy="4953000"/>
          </a:xfrm>
        </p:spPr>
        <p:txBody>
          <a:bodyPr/>
          <a:lstStyle/>
          <a:p>
            <a:pPr eaLnBrk="1" hangingPunct="1">
              <a:buFontTx/>
              <a:buNone/>
            </a:pPr>
            <a:endParaRPr lang="en-US" sz="2400" b="1" dirty="0">
              <a:latin typeface="Arial" charset="0"/>
              <a:cs typeface="Arial" charset="0"/>
            </a:endParaRPr>
          </a:p>
          <a:p>
            <a:pPr eaLnBrk="1" hangingPunct="1">
              <a:buFontTx/>
              <a:buNone/>
            </a:pPr>
            <a:endParaRPr lang="en-US" sz="2400" b="1" dirty="0">
              <a:solidFill>
                <a:schemeClr val="tx1"/>
              </a:solidFill>
              <a:latin typeface="Arial" charset="0"/>
              <a:cs typeface="Arial" charset="0"/>
            </a:endParaRPr>
          </a:p>
          <a:p>
            <a:pPr eaLnBrk="1" hangingPunct="1">
              <a:buFontTx/>
              <a:buNone/>
            </a:pPr>
            <a:r>
              <a:rPr lang="en-US" sz="2400" b="1" dirty="0">
                <a:solidFill>
                  <a:schemeClr val="tx1"/>
                </a:solidFill>
                <a:latin typeface="Arial" charset="0"/>
                <a:cs typeface="Arial" charset="0"/>
              </a:rPr>
              <a:t>FIRST NZ PROPERTIES LIMITED</a:t>
            </a:r>
          </a:p>
          <a:p>
            <a:pPr eaLnBrk="1" hangingPunct="1"/>
            <a:endParaRPr lang="en-US" sz="800" b="1" dirty="0">
              <a:latin typeface="Arial" charset="0"/>
              <a:cs typeface="Arial" charset="0"/>
            </a:endParaRPr>
          </a:p>
          <a:p>
            <a:pPr algn="just" eaLnBrk="1" hangingPunct="1"/>
            <a:endParaRPr lang="en-US" sz="1000" b="1" dirty="0">
              <a:latin typeface="Arial" charset="0"/>
              <a:cs typeface="Arial" charset="0"/>
            </a:endParaRPr>
          </a:p>
          <a:p>
            <a:pPr algn="just" eaLnBrk="1" hangingPunct="1">
              <a:buNone/>
            </a:pPr>
            <a:r>
              <a:rPr lang="en-US" sz="2400" b="1" dirty="0">
                <a:latin typeface="Arial" charset="0"/>
                <a:cs typeface="Arial" charset="0"/>
              </a:rPr>
              <a:t>Property valuations increased by $1,100,000 on top of the $3,980,000 last </a:t>
            </a:r>
            <a:r>
              <a:rPr lang="en-US" sz="2400" b="1" dirty="0" err="1">
                <a:latin typeface="Arial" charset="0"/>
                <a:cs typeface="Arial" charset="0"/>
              </a:rPr>
              <a:t>yeat</a:t>
            </a:r>
            <a:endParaRPr lang="en-US" sz="2400" b="1" dirty="0">
              <a:latin typeface="Arial" charset="0"/>
              <a:cs typeface="Arial" charset="0"/>
            </a:endParaRPr>
          </a:p>
          <a:p>
            <a:pPr algn="just" eaLnBrk="1" hangingPunct="1"/>
            <a:endParaRPr lang="en-US" sz="2400" b="1" dirty="0">
              <a:latin typeface="Arial" charset="0"/>
              <a:cs typeface="Arial" charset="0"/>
            </a:endParaRPr>
          </a:p>
          <a:p>
            <a:pPr algn="just" eaLnBrk="1" hangingPunct="1">
              <a:buNone/>
            </a:pPr>
            <a:r>
              <a:rPr lang="en-US" sz="2400" b="1" dirty="0">
                <a:latin typeface="Arial" charset="0"/>
                <a:cs typeface="Arial" charset="0"/>
              </a:rPr>
              <a:t>Debt to valuation - 41% vs 42% prior year.</a:t>
            </a:r>
          </a:p>
          <a:p>
            <a:pPr algn="just" eaLnBrk="1" hangingPunct="1">
              <a:buNone/>
            </a:pPr>
            <a:r>
              <a:rPr lang="en-US" sz="2400" b="1" dirty="0">
                <a:latin typeface="Arial" charset="0"/>
                <a:cs typeface="Arial" charset="0"/>
              </a:rPr>
              <a:t> </a:t>
            </a:r>
          </a:p>
          <a:p>
            <a:pPr eaLnBrk="1" hangingPunct="1">
              <a:buFontTx/>
              <a:buNone/>
            </a:pPr>
            <a:endParaRPr lang="en-US" sz="1000" b="1" dirty="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960438"/>
          </a:xfrm>
        </p:spPr>
        <p:txBody>
          <a:bodyPr/>
          <a:lstStyle/>
          <a:p>
            <a:r>
              <a:rPr lang="en-NZ" sz="4000" dirty="0">
                <a:latin typeface="Arial" pitchFamily="34" charset="0"/>
                <a:cs typeface="Arial" pitchFamily="34" charset="0"/>
              </a:rPr>
              <a:t>Financial Highlights</a:t>
            </a:r>
          </a:p>
        </p:txBody>
      </p:sp>
      <p:sp>
        <p:nvSpPr>
          <p:cNvPr id="3" name="Content Placeholder 2"/>
          <p:cNvSpPr>
            <a:spLocks noGrp="1"/>
          </p:cNvSpPr>
          <p:nvPr>
            <p:ph idx="1"/>
          </p:nvPr>
        </p:nvSpPr>
        <p:spPr>
          <a:xfrm>
            <a:off x="660400" y="1447800"/>
            <a:ext cx="8585200" cy="4495800"/>
          </a:xfrm>
        </p:spPr>
        <p:txBody>
          <a:bodyPr/>
          <a:lstStyle/>
          <a:p>
            <a:pPr>
              <a:buNone/>
            </a:pPr>
            <a:r>
              <a:rPr lang="en-NZ" sz="2400" b="1" dirty="0">
                <a:latin typeface="Arial" pitchFamily="34" charset="0"/>
                <a:cs typeface="Arial" pitchFamily="34" charset="0"/>
              </a:rPr>
              <a:t>  </a:t>
            </a:r>
          </a:p>
        </p:txBody>
      </p:sp>
      <p:sp>
        <p:nvSpPr>
          <p:cNvPr id="5" name="Rectangle 4"/>
          <p:cNvSpPr/>
          <p:nvPr/>
        </p:nvSpPr>
        <p:spPr>
          <a:xfrm>
            <a:off x="838200" y="1295401"/>
            <a:ext cx="8610600" cy="3046988"/>
          </a:xfrm>
          <a:prstGeom prst="rect">
            <a:avLst/>
          </a:prstGeom>
        </p:spPr>
        <p:txBody>
          <a:bodyPr wrap="square">
            <a:spAutoFit/>
          </a:bodyPr>
          <a:lstStyle/>
          <a:p>
            <a:pPr eaLnBrk="1" hangingPunct="1"/>
            <a:endParaRPr lang="en-US" sz="800" b="1" dirty="0">
              <a:latin typeface="Arial" charset="0"/>
              <a:cs typeface="Times New Roman" pitchFamily="18" charset="0"/>
            </a:endParaRPr>
          </a:p>
          <a:p>
            <a:pPr algn="just" eaLnBrk="1" hangingPunct="1"/>
            <a:endParaRPr lang="en-US" b="1" dirty="0">
              <a:solidFill>
                <a:schemeClr val="accent6">
                  <a:lumMod val="75000"/>
                </a:schemeClr>
              </a:solidFill>
              <a:latin typeface="Arial" charset="0"/>
              <a:cs typeface="Times New Roman" pitchFamily="18" charset="0"/>
            </a:endParaRPr>
          </a:p>
          <a:p>
            <a:pPr algn="just" eaLnBrk="1" hangingPunct="1"/>
            <a:r>
              <a:rPr lang="en-US" b="1" dirty="0">
                <a:solidFill>
                  <a:schemeClr val="accent6">
                    <a:lumMod val="75000"/>
                  </a:schemeClr>
                </a:solidFill>
                <a:latin typeface="Arial" charset="0"/>
                <a:cs typeface="Times New Roman" pitchFamily="18" charset="0"/>
              </a:rPr>
              <a:t>Operating profit of $1.56m vs $1.29 prior year</a:t>
            </a:r>
          </a:p>
          <a:p>
            <a:pPr algn="just" eaLnBrk="1" hangingPunct="1"/>
            <a:endParaRPr lang="en-US" b="1" dirty="0">
              <a:solidFill>
                <a:schemeClr val="accent6">
                  <a:lumMod val="75000"/>
                </a:schemeClr>
              </a:solidFill>
              <a:latin typeface="Arial" charset="0"/>
              <a:cs typeface="Times New Roman" pitchFamily="18" charset="0"/>
            </a:endParaRPr>
          </a:p>
          <a:p>
            <a:pPr algn="just" eaLnBrk="1" hangingPunct="1"/>
            <a:endParaRPr lang="en-US" b="1" dirty="0">
              <a:solidFill>
                <a:schemeClr val="accent6">
                  <a:lumMod val="75000"/>
                </a:schemeClr>
              </a:solidFill>
              <a:latin typeface="Arial" charset="0"/>
              <a:cs typeface="Arial" charset="0"/>
            </a:endParaRPr>
          </a:p>
          <a:p>
            <a:pPr algn="just" eaLnBrk="1" hangingPunct="1"/>
            <a:r>
              <a:rPr lang="en-US" b="1" dirty="0">
                <a:solidFill>
                  <a:schemeClr val="accent6">
                    <a:lumMod val="75000"/>
                  </a:schemeClr>
                </a:solidFill>
                <a:latin typeface="Arial" charset="0"/>
                <a:cs typeface="Arial" charset="0"/>
              </a:rPr>
              <a:t>NTA  improved from $6.41 to $6.66 per share</a:t>
            </a:r>
          </a:p>
          <a:p>
            <a:pPr algn="just" eaLnBrk="1" hangingPunct="1"/>
            <a:endParaRPr lang="en-US" sz="1600" b="1" dirty="0">
              <a:solidFill>
                <a:schemeClr val="accent6">
                  <a:lumMod val="75000"/>
                </a:schemeClr>
              </a:solidFill>
              <a:latin typeface="Arial" charset="0"/>
              <a:cs typeface="Arial" charset="0"/>
            </a:endParaRPr>
          </a:p>
          <a:p>
            <a:pPr algn="just" eaLnBrk="1" hangingPunct="1"/>
            <a:endParaRPr lang="en-US" b="1" dirty="0">
              <a:solidFill>
                <a:schemeClr val="accent6">
                  <a:lumMod val="75000"/>
                </a:schemeClr>
              </a:solidFill>
              <a:latin typeface="Arial" charset="0"/>
              <a:cs typeface="Arial" charset="0"/>
            </a:endParaRPr>
          </a:p>
          <a:p>
            <a:pPr algn="just" eaLnBrk="1" hangingPunct="1"/>
            <a:r>
              <a:rPr lang="en-US" b="1" dirty="0">
                <a:solidFill>
                  <a:schemeClr val="accent6">
                    <a:lumMod val="75000"/>
                  </a:schemeClr>
                </a:solidFill>
                <a:latin typeface="Arial" charset="0"/>
                <a:cs typeface="Arial" charset="0"/>
              </a:rPr>
              <a:t>Dividends 40 cents per share </a:t>
            </a:r>
            <a:endParaRPr lang="en-US" b="1"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915400" cy="808038"/>
          </a:xfrm>
        </p:spPr>
        <p:txBody>
          <a:bodyPr/>
          <a:lstStyle/>
          <a:p>
            <a:r>
              <a:rPr lang="en-NZ" dirty="0">
                <a:latin typeface="Arial" pitchFamily="34" charset="0"/>
                <a:cs typeface="Arial" pitchFamily="34" charset="0"/>
              </a:rPr>
              <a:t>Return on investment</a:t>
            </a:r>
          </a:p>
        </p:txBody>
      </p:sp>
      <p:sp>
        <p:nvSpPr>
          <p:cNvPr id="3" name="Content Placeholder 2"/>
          <p:cNvSpPr>
            <a:spLocks noGrp="1"/>
          </p:cNvSpPr>
          <p:nvPr>
            <p:ph idx="1"/>
          </p:nvPr>
        </p:nvSpPr>
        <p:spPr>
          <a:xfrm>
            <a:off x="685800" y="990600"/>
            <a:ext cx="8585200" cy="5029200"/>
          </a:xfrm>
        </p:spPr>
        <p:txBody>
          <a:bodyPr/>
          <a:lstStyle/>
          <a:p>
            <a:endParaRPr lang="en-NZ" dirty="0"/>
          </a:p>
          <a:p>
            <a:pPr>
              <a:buNone/>
            </a:pPr>
            <a:r>
              <a:rPr lang="en-NZ" dirty="0"/>
              <a:t>	</a:t>
            </a:r>
            <a:r>
              <a:rPr lang="en-NZ" sz="2400" b="1" dirty="0">
                <a:latin typeface="Arial" pitchFamily="34" charset="0"/>
                <a:cs typeface="Arial" pitchFamily="34" charset="0"/>
              </a:rPr>
              <a:t> Per share</a:t>
            </a:r>
            <a:r>
              <a:rPr lang="en-NZ" sz="2400" dirty="0">
                <a:latin typeface="Arial" pitchFamily="34" charset="0"/>
                <a:cs typeface="Arial" pitchFamily="34" charset="0"/>
              </a:rPr>
              <a:t>	</a:t>
            </a:r>
          </a:p>
          <a:p>
            <a:pPr>
              <a:buNone/>
            </a:pPr>
            <a:r>
              <a:rPr lang="en-NZ" sz="2400" dirty="0">
                <a:latin typeface="Arial" pitchFamily="34" charset="0"/>
                <a:cs typeface="Arial" pitchFamily="34" charset="0"/>
              </a:rPr>
              <a:t>	40 cents per share 		</a:t>
            </a:r>
          </a:p>
          <a:p>
            <a:pPr>
              <a:buNone/>
            </a:pPr>
            <a:r>
              <a:rPr lang="en-NZ" sz="2400" dirty="0">
                <a:latin typeface="Arial" pitchFamily="34" charset="0"/>
                <a:cs typeface="Arial" pitchFamily="34" charset="0"/>
              </a:rPr>
              <a:t>	% return on per share at par		 	 40.0%	</a:t>
            </a:r>
          </a:p>
          <a:p>
            <a:pPr>
              <a:buNone/>
            </a:pPr>
            <a:r>
              <a:rPr lang="en-NZ" sz="2400" dirty="0">
                <a:latin typeface="Arial" pitchFamily="34" charset="0"/>
                <a:cs typeface="Arial" pitchFamily="34" charset="0"/>
              </a:rPr>
              <a:t>	% return based on trade price $4.70		   8.5%</a:t>
            </a:r>
          </a:p>
          <a:p>
            <a:pPr>
              <a:buNone/>
            </a:pPr>
            <a:endParaRPr lang="en-NZ" sz="2400" dirty="0"/>
          </a:p>
          <a:p>
            <a:pPr>
              <a:buNone/>
            </a:pPr>
            <a:r>
              <a:rPr lang="en-NZ" sz="2400" dirty="0"/>
              <a:t>	</a:t>
            </a:r>
            <a:endParaRPr lang="en-NZ" sz="24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bwMode="auto">
          <a:xfrm>
            <a:off x="762000" y="533400"/>
            <a:ext cx="84201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Financial Highlights</a:t>
            </a:r>
          </a:p>
        </p:txBody>
      </p:sp>
      <p:sp>
        <p:nvSpPr>
          <p:cNvPr id="75778" name="Rectangle 3"/>
          <p:cNvSpPr>
            <a:spLocks noGrp="1" noChangeArrowheads="1"/>
          </p:cNvSpPr>
          <p:nvPr>
            <p:ph type="body" idx="1"/>
          </p:nvPr>
        </p:nvSpPr>
        <p:spPr>
          <a:xfrm>
            <a:off x="609600" y="914400"/>
            <a:ext cx="8585200" cy="5486400"/>
          </a:xfrm>
        </p:spPr>
        <p:txBody>
          <a:bodyPr/>
          <a:lstStyle/>
          <a:p>
            <a:pPr eaLnBrk="1" hangingPunct="1">
              <a:buFontTx/>
              <a:buNone/>
            </a:pPr>
            <a:endParaRPr lang="en-US" sz="2800" b="1" dirty="0">
              <a:latin typeface="Arial" charset="0"/>
              <a:cs typeface="Arial" charset="0"/>
            </a:endParaRPr>
          </a:p>
          <a:p>
            <a:pPr eaLnBrk="1" hangingPunct="1">
              <a:buFontTx/>
              <a:buNone/>
            </a:pPr>
            <a:endParaRPr lang="en-US" sz="900" b="1" dirty="0">
              <a:solidFill>
                <a:schemeClr val="tx1"/>
              </a:solidFill>
              <a:latin typeface="Arial" charset="0"/>
              <a:cs typeface="Arial" charset="0"/>
            </a:endParaRPr>
          </a:p>
          <a:p>
            <a:pPr eaLnBrk="1" hangingPunct="1">
              <a:buFontTx/>
              <a:buNone/>
            </a:pPr>
            <a:r>
              <a:rPr lang="en-US" sz="2400" b="1" dirty="0">
                <a:solidFill>
                  <a:schemeClr val="tx1"/>
                </a:solidFill>
                <a:latin typeface="Arial" charset="0"/>
                <a:cs typeface="Arial" charset="0"/>
              </a:rPr>
              <a:t>SPRINGS ROAD PROPERTY LIMITED</a:t>
            </a:r>
            <a:r>
              <a:rPr lang="en-US" sz="2400" dirty="0">
                <a:solidFill>
                  <a:schemeClr val="tx1"/>
                </a:solidFill>
                <a:latin typeface="Arial" charset="0"/>
                <a:cs typeface="Arial" charset="0"/>
              </a:rPr>
              <a:t> </a:t>
            </a:r>
          </a:p>
          <a:p>
            <a:pPr eaLnBrk="1" hangingPunct="1">
              <a:buFontTx/>
              <a:buNone/>
            </a:pPr>
            <a:endParaRPr lang="en-US" sz="1200" dirty="0">
              <a:latin typeface="Arial" charset="0"/>
              <a:cs typeface="Arial" charset="0"/>
            </a:endParaRPr>
          </a:p>
          <a:p>
            <a:pPr eaLnBrk="1" hangingPunct="1"/>
            <a:endParaRPr lang="en-US" sz="1000" b="1" dirty="0">
              <a:latin typeface="Arial" charset="0"/>
              <a:cs typeface="Arial" charset="0"/>
            </a:endParaRPr>
          </a:p>
          <a:p>
            <a:pPr eaLnBrk="1" hangingPunct="1"/>
            <a:r>
              <a:rPr lang="en-US" sz="2400" b="1" dirty="0">
                <a:latin typeface="Arial" charset="0"/>
                <a:cs typeface="Arial" charset="0"/>
              </a:rPr>
              <a:t>Operating profit of $240,000 against a 2017 profit of 230,000</a:t>
            </a:r>
          </a:p>
          <a:p>
            <a:pPr eaLnBrk="1" hangingPunct="1"/>
            <a:endParaRPr lang="en-US" sz="1000" b="1" dirty="0">
              <a:latin typeface="Arial" charset="0"/>
              <a:cs typeface="Arial" charset="0"/>
            </a:endParaRPr>
          </a:p>
          <a:p>
            <a:pPr eaLnBrk="1" hangingPunct="1"/>
            <a:r>
              <a:rPr lang="en-US" sz="2400" b="1" dirty="0">
                <a:latin typeface="Arial" charset="0"/>
                <a:cs typeface="Arial" charset="0"/>
              </a:rPr>
              <a:t>NTA per share $1.52 </a:t>
            </a:r>
          </a:p>
          <a:p>
            <a:pPr eaLnBrk="1" hangingPunct="1"/>
            <a:endParaRPr lang="en-US" sz="1600" b="1" dirty="0">
              <a:latin typeface="Arial" charset="0"/>
              <a:cs typeface="Arial" charset="0"/>
            </a:endParaRPr>
          </a:p>
          <a:p>
            <a:pPr eaLnBrk="1" hangingPunct="1"/>
            <a:r>
              <a:rPr lang="en-US" sz="2400" b="1" dirty="0">
                <a:latin typeface="Arial" charset="0"/>
                <a:cs typeface="Arial" charset="0"/>
              </a:rPr>
              <a:t>Debt to valuation ratio remains at 29%</a:t>
            </a:r>
            <a:endParaRPr lang="en-US" sz="1000" b="1" dirty="0">
              <a:latin typeface="Arial" charset="0"/>
              <a:cs typeface="Arial" charset="0"/>
            </a:endParaRPr>
          </a:p>
          <a:p>
            <a:pPr marL="0" indent="0" eaLnBrk="1" hangingPunct="1">
              <a:buNone/>
            </a:pPr>
            <a:endParaRPr lang="en-US" sz="2400" b="1" dirty="0">
              <a:latin typeface="Arial" charset="0"/>
              <a:cs typeface="Arial" charset="0"/>
            </a:endParaRPr>
          </a:p>
          <a:p>
            <a:pPr eaLnBrk="1" hangingPunct="1"/>
            <a:endParaRPr lang="en-US" sz="2400" b="1" dirty="0">
              <a:latin typeface="Arial" charset="0"/>
              <a:cs typeface="Arial" charset="0"/>
            </a:endParaRPr>
          </a:p>
          <a:p>
            <a:pPr eaLnBrk="1" hangingPunct="1">
              <a:buFontTx/>
              <a:buNone/>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915400" cy="884238"/>
          </a:xfrm>
        </p:spPr>
        <p:txBody>
          <a:bodyPr/>
          <a:lstStyle/>
          <a:p>
            <a:r>
              <a:rPr lang="en-NZ" dirty="0">
                <a:latin typeface="Arial" pitchFamily="34" charset="0"/>
                <a:cs typeface="Arial" pitchFamily="34" charset="0"/>
              </a:rPr>
              <a:t>Return on investment</a:t>
            </a:r>
          </a:p>
        </p:txBody>
      </p:sp>
      <p:sp>
        <p:nvSpPr>
          <p:cNvPr id="3" name="Content Placeholder 2"/>
          <p:cNvSpPr>
            <a:spLocks noGrp="1"/>
          </p:cNvSpPr>
          <p:nvPr>
            <p:ph idx="1"/>
          </p:nvPr>
        </p:nvSpPr>
        <p:spPr/>
        <p:txBody>
          <a:bodyPr/>
          <a:lstStyle/>
          <a:p>
            <a:pPr>
              <a:buNone/>
            </a:pPr>
            <a:r>
              <a:rPr lang="en-NZ" sz="2400" b="1" dirty="0">
                <a:latin typeface="Arial" pitchFamily="34" charset="0"/>
                <a:cs typeface="Arial" pitchFamily="34" charset="0"/>
              </a:rPr>
              <a:t> </a:t>
            </a:r>
          </a:p>
          <a:p>
            <a:pPr>
              <a:buNone/>
            </a:pPr>
            <a:r>
              <a:rPr lang="en-NZ" sz="2400" b="1" dirty="0">
                <a:latin typeface="Arial" pitchFamily="34" charset="0"/>
                <a:cs typeface="Arial" pitchFamily="34" charset="0"/>
              </a:rPr>
              <a:t>	Per parcel</a:t>
            </a:r>
            <a:r>
              <a:rPr lang="en-NZ" sz="2400" dirty="0">
                <a:latin typeface="Arial" pitchFamily="34" charset="0"/>
                <a:cs typeface="Arial" pitchFamily="34" charset="0"/>
              </a:rPr>
              <a:t>	</a:t>
            </a:r>
          </a:p>
          <a:p>
            <a:pPr>
              <a:buNone/>
            </a:pPr>
            <a:r>
              <a:rPr lang="en-NZ" sz="2400" dirty="0">
                <a:latin typeface="Arial" pitchFamily="34" charset="0"/>
                <a:cs typeface="Arial" pitchFamily="34" charset="0"/>
              </a:rPr>
              <a:t>	Mortgage bond interest averaged 6.40%</a:t>
            </a:r>
          </a:p>
          <a:p>
            <a:pPr>
              <a:buNone/>
            </a:pPr>
            <a:r>
              <a:rPr lang="en-NZ" sz="2400" dirty="0">
                <a:latin typeface="Arial" pitchFamily="34" charset="0"/>
                <a:cs typeface="Arial" pitchFamily="34" charset="0"/>
              </a:rPr>
              <a:t>	Special dividend of .08 cents per share following conversion</a:t>
            </a:r>
          </a:p>
          <a:p>
            <a:pPr>
              <a:buNone/>
            </a:pPr>
            <a:r>
              <a:rPr lang="en-NZ" sz="2400" dirty="0">
                <a:latin typeface="Arial" pitchFamily="34" charset="0"/>
                <a:cs typeface="Arial" pitchFamily="34" charset="0"/>
              </a:rPr>
              <a:t>		</a:t>
            </a:r>
          </a:p>
          <a:p>
            <a:pPr>
              <a:buNone/>
            </a:pPr>
            <a:r>
              <a:rPr lang="en-NZ" sz="2400" dirty="0">
                <a:latin typeface="Arial" pitchFamily="34" charset="0"/>
                <a:cs typeface="Arial" pitchFamily="34" charset="0"/>
              </a:rPr>
              <a:t>	% return on per parcel at par			13.12%</a:t>
            </a:r>
          </a:p>
          <a:p>
            <a:pPr>
              <a:buNone/>
            </a:pPr>
            <a:r>
              <a:rPr lang="en-NZ" sz="2400" dirty="0">
                <a:latin typeface="Arial" pitchFamily="34" charset="0"/>
                <a:cs typeface="Arial" pitchFamily="34" charset="0"/>
              </a:rPr>
              <a:t>	</a:t>
            </a:r>
          </a:p>
          <a:p>
            <a:pPr>
              <a:buNone/>
            </a:pPr>
            <a:r>
              <a:rPr lang="en-NZ" sz="2400" dirty="0">
                <a:latin typeface="Arial" pitchFamily="34" charset="0"/>
                <a:cs typeface="Arial" pitchFamily="34" charset="0"/>
              </a:rPr>
              <a:t>	% return based on last trade price	 	11.51%</a:t>
            </a:r>
          </a:p>
          <a:p>
            <a:pPr>
              <a:buNone/>
            </a:pPr>
            <a:r>
              <a:rPr lang="en-NZ" sz="2400" dirty="0">
                <a:latin typeface="Arial" pitchFamily="34" charset="0"/>
                <a:cs typeface="Arial" pitchFamily="34" charset="0"/>
              </a:rPr>
              <a:t>	</a:t>
            </a:r>
            <a:endParaRPr lang="en-N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915400" cy="1143000"/>
          </a:xfrm>
        </p:spPr>
        <p:txBody>
          <a:bodyPr/>
          <a:lstStyle/>
          <a:p>
            <a:r>
              <a:rPr lang="en-NZ" sz="4000" dirty="0">
                <a:latin typeface="Arial" pitchFamily="34" charset="0"/>
                <a:cs typeface="Arial" pitchFamily="34" charset="0"/>
              </a:rPr>
              <a:t>Mortgage Bond Conversion</a:t>
            </a:r>
          </a:p>
        </p:txBody>
      </p:sp>
      <p:sp>
        <p:nvSpPr>
          <p:cNvPr id="3" name="Content Placeholder 2"/>
          <p:cNvSpPr>
            <a:spLocks noGrp="1"/>
          </p:cNvSpPr>
          <p:nvPr>
            <p:ph idx="1"/>
          </p:nvPr>
        </p:nvSpPr>
        <p:spPr>
          <a:xfrm>
            <a:off x="685800" y="1524000"/>
            <a:ext cx="8585200" cy="4724400"/>
          </a:xfrm>
        </p:spPr>
        <p:txBody>
          <a:bodyPr/>
          <a:lstStyle/>
          <a:p>
            <a:pPr>
              <a:buNone/>
            </a:pPr>
            <a:r>
              <a:rPr lang="en-NZ" sz="2400" dirty="0">
                <a:latin typeface="Arial" pitchFamily="34" charset="0"/>
                <a:cs typeface="Arial" pitchFamily="34" charset="0"/>
              </a:rPr>
              <a:t>Mandatory conversion of mortgage bonds took place on 16 January 2018 being the 20</a:t>
            </a:r>
            <a:r>
              <a:rPr lang="en-NZ" sz="2400" baseline="30000" dirty="0">
                <a:latin typeface="Arial" pitchFamily="34" charset="0"/>
                <a:cs typeface="Arial" pitchFamily="34" charset="0"/>
              </a:rPr>
              <a:t>th</a:t>
            </a:r>
            <a:r>
              <a:rPr lang="en-NZ" sz="2400" dirty="0">
                <a:latin typeface="Arial" pitchFamily="34" charset="0"/>
                <a:cs typeface="Arial" pitchFamily="34" charset="0"/>
              </a:rPr>
              <a:t> anniversary of their issue.</a:t>
            </a:r>
          </a:p>
          <a:p>
            <a:pPr>
              <a:buNone/>
            </a:pPr>
            <a:endParaRPr lang="en-NZ" sz="2400" dirty="0">
              <a:latin typeface="Arial" pitchFamily="34" charset="0"/>
              <a:cs typeface="Arial" pitchFamily="34" charset="0"/>
            </a:endParaRPr>
          </a:p>
          <a:p>
            <a:pPr>
              <a:buNone/>
            </a:pPr>
            <a:r>
              <a:rPr lang="en-NZ" sz="2400" dirty="0">
                <a:latin typeface="Arial" pitchFamily="34" charset="0"/>
                <a:cs typeface="Arial" pitchFamily="34" charset="0"/>
              </a:rPr>
              <a:t>Each $4,000 bond was settled by the issue of 4,000 shares</a:t>
            </a:r>
          </a:p>
          <a:p>
            <a:pPr>
              <a:buNone/>
            </a:pPr>
            <a:endParaRPr lang="en-NZ" sz="2400" dirty="0">
              <a:latin typeface="Arial" pitchFamily="34" charset="0"/>
              <a:cs typeface="Arial" pitchFamily="34" charset="0"/>
            </a:endParaRPr>
          </a:p>
          <a:p>
            <a:pPr>
              <a:buNone/>
            </a:pPr>
            <a:r>
              <a:rPr lang="en-NZ" sz="2400" dirty="0">
                <a:latin typeface="Arial" pitchFamily="34" charset="0"/>
                <a:cs typeface="Arial" pitchFamily="34" charset="0"/>
              </a:rPr>
              <a:t>From that date future distributions will by way of dividend</a:t>
            </a:r>
          </a:p>
          <a:p>
            <a:pPr>
              <a:buNone/>
            </a:pPr>
            <a:endParaRPr lang="en-NZ" sz="2400" dirty="0">
              <a:latin typeface="Arial" pitchFamily="34" charset="0"/>
              <a:cs typeface="Arial" pitchFamily="34" charset="0"/>
            </a:endParaRPr>
          </a:p>
          <a:p>
            <a:pPr>
              <a:buNone/>
            </a:pPr>
            <a:r>
              <a:rPr lang="en-NZ" sz="2400" b="1" dirty="0">
                <a:latin typeface="Arial" panose="020B0604020202020204" pitchFamily="34" charset="0"/>
                <a:cs typeface="Arial" panose="020B0604020202020204" pitchFamily="34" charset="0"/>
              </a:rPr>
              <a:t>Forecast Dividend 2019	</a:t>
            </a:r>
            <a:r>
              <a:rPr lang="en-NZ" sz="2400" dirty="0">
                <a:latin typeface="Arial" pitchFamily="34" charset="0"/>
                <a:cs typeface="Arial" pitchFamily="34" charset="0"/>
              </a:rPr>
              <a:t>16 cents per share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bwMode="auto">
          <a:xfrm>
            <a:off x="685800" y="24384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cs typeface="Arial" charset="0"/>
              </a:rPr>
              <a:t>AGM Business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742950" y="24384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cs typeface="Arial" charset="0"/>
              </a:rPr>
              <a:t>Property Portfolio 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660400" y="6096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cs typeface="Arial" charset="0"/>
              </a:rPr>
              <a:t>Superstore Properties Limited</a:t>
            </a:r>
          </a:p>
        </p:txBody>
      </p:sp>
      <p:sp>
        <p:nvSpPr>
          <p:cNvPr id="28674" name="Rectangle 3"/>
          <p:cNvSpPr>
            <a:spLocks noGrp="1" noChangeArrowheads="1"/>
          </p:cNvSpPr>
          <p:nvPr>
            <p:ph type="body" idx="1"/>
          </p:nvPr>
        </p:nvSpPr>
        <p:spPr>
          <a:xfrm>
            <a:off x="660400" y="2057400"/>
            <a:ext cx="8585200" cy="3429000"/>
          </a:xfrm>
        </p:spPr>
        <p:txBody>
          <a:bodyPr/>
          <a:lstStyle/>
          <a:p>
            <a:pPr eaLnBrk="1" hangingPunct="1"/>
            <a:r>
              <a:rPr lang="en-US" dirty="0">
                <a:latin typeface="Arial" charset="0"/>
                <a:cs typeface="Arial" charset="0"/>
              </a:rPr>
              <a:t>The Warehouse</a:t>
            </a:r>
          </a:p>
          <a:p>
            <a:pPr marL="0" indent="0" eaLnBrk="1" hangingPunct="1">
              <a:buNone/>
            </a:pPr>
            <a:r>
              <a:rPr lang="en-US" dirty="0">
                <a:latin typeface="Arial" charset="0"/>
                <a:cs typeface="Arial" charset="0"/>
              </a:rPr>
              <a:t>	483 Cameron Road, Tauranga</a:t>
            </a:r>
          </a:p>
          <a:p>
            <a:pPr eaLnBrk="1" hangingPunct="1"/>
            <a:endParaRPr lang="en-US" dirty="0">
              <a:latin typeface="Arial" charset="0"/>
              <a:cs typeface="Arial" charset="0"/>
            </a:endParaRPr>
          </a:p>
          <a:p>
            <a:pPr eaLnBrk="1" hangingPunct="1"/>
            <a:r>
              <a:rPr lang="en-US" dirty="0">
                <a:latin typeface="Arial" charset="0"/>
                <a:cs typeface="Arial" charset="0"/>
              </a:rPr>
              <a:t>Placemakers</a:t>
            </a:r>
          </a:p>
          <a:p>
            <a:pPr marL="0" indent="0" eaLnBrk="1" hangingPunct="1">
              <a:buNone/>
            </a:pPr>
            <a:r>
              <a:rPr lang="en-US" dirty="0">
                <a:latin typeface="Arial" charset="0"/>
                <a:cs typeface="Arial" charset="0"/>
              </a:rPr>
              <a:t>	315 - 321 Cranford Street, Christchurch</a:t>
            </a: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533400" y="457200"/>
            <a:ext cx="8915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cs typeface="Arial" charset="0"/>
              </a:rPr>
              <a:t>The Warehouse, Tauranga</a:t>
            </a:r>
          </a:p>
        </p:txBody>
      </p:sp>
      <p:pic>
        <p:nvPicPr>
          <p:cNvPr id="30722" name="Picture 4" descr="The Warehouse Tauranga  Superstore1"/>
          <p:cNvPicPr>
            <a:picLocks noGrp="1" noChangeAspect="1" noChangeArrowheads="1"/>
          </p:cNvPicPr>
          <p:nvPr>
            <p:ph type="body" idx="1"/>
          </p:nvPr>
        </p:nvPicPr>
        <p:blipFill>
          <a:blip r:embed="rId3" cstate="print"/>
          <a:srcRect t="22223" b="40277"/>
          <a:stretch>
            <a:fillRect/>
          </a:stretch>
        </p:blipFill>
        <p:spPr>
          <a:xfrm>
            <a:off x="838200" y="1981200"/>
            <a:ext cx="8420100" cy="24590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495300" y="685800"/>
            <a:ext cx="8915400" cy="731838"/>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charset="0"/>
                <a:cs typeface="Arial" charset="0"/>
              </a:rPr>
              <a:t>The Warehouse, Tauranga</a:t>
            </a:r>
            <a:endParaRPr lang="en-NZ" dirty="0"/>
          </a:p>
        </p:txBody>
      </p:sp>
      <p:sp>
        <p:nvSpPr>
          <p:cNvPr id="32770" name="Text Box 6"/>
          <p:cNvSpPr>
            <a:spLocks noGrp="1" noChangeArrowheads="1"/>
          </p:cNvSpPr>
          <p:nvPr>
            <p:ph idx="1"/>
          </p:nvPr>
        </p:nvSpPr>
        <p:spPr>
          <a:xfrm>
            <a:off x="495300" y="1600200"/>
            <a:ext cx="8832850" cy="3747180"/>
          </a:xfrm>
        </p:spPr>
        <p:txBody>
          <a:bodyPr wrap="square">
            <a:spAutoFit/>
          </a:bodyPr>
          <a:lstStyle/>
          <a:p>
            <a:pPr algn="just">
              <a:spcBef>
                <a:spcPct val="50000"/>
              </a:spcBef>
            </a:pPr>
            <a:r>
              <a:rPr lang="en-US" sz="1900" dirty="0">
                <a:latin typeface="Arial" charset="0"/>
                <a:cs typeface="Arial" charset="0"/>
              </a:rPr>
              <a:t>483 Cameron Road, Tauranga is a traditional mid 1990’s warehouse with an A+ seismic rating, providing 5,015m2 of storage and retail space. </a:t>
            </a:r>
          </a:p>
          <a:p>
            <a:pPr algn="just">
              <a:spcBef>
                <a:spcPct val="50000"/>
              </a:spcBef>
            </a:pPr>
            <a:r>
              <a:rPr lang="en-US" sz="1900" dirty="0">
                <a:latin typeface="Arial" charset="0"/>
                <a:cs typeface="Arial" charset="0"/>
              </a:rPr>
              <a:t>Our original lease to The Warehouse Limited was in 1999 for 3 years with a four 3 year renewals.  </a:t>
            </a:r>
          </a:p>
          <a:p>
            <a:pPr algn="just">
              <a:spcBef>
                <a:spcPct val="50000"/>
              </a:spcBef>
            </a:pPr>
            <a:r>
              <a:rPr lang="en-US" sz="1900" dirty="0">
                <a:latin typeface="Arial" charset="0"/>
                <a:cs typeface="Arial" charset="0"/>
              </a:rPr>
              <a:t>In 2014 we successfully negotiated a new 10 year lease ending in 2025. The lease includes three rights of renewal through to 2037.  The current rent is $825,000pa, which is very slightly above market. TWL are also repaying $40,000pa against an improvements loan until 2025.  The next rent review is due in 2019.</a:t>
            </a:r>
          </a:p>
          <a:p>
            <a:pPr algn="just">
              <a:spcBef>
                <a:spcPct val="50000"/>
              </a:spcBef>
            </a:pPr>
            <a:r>
              <a:rPr lang="en-US" sz="1900" dirty="0">
                <a:latin typeface="Arial" charset="0"/>
                <a:cs typeface="Arial" charset="0"/>
              </a:rPr>
              <a:t>The building is in good condition with no impending major repairs, although the exterior of the building will require redecorating within the next two years.  </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bwMode="auto">
          <a:xfrm>
            <a:off x="742950" y="6096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Placemakers, Christchurch</a:t>
            </a:r>
          </a:p>
        </p:txBody>
      </p:sp>
      <p:sp>
        <p:nvSpPr>
          <p:cNvPr id="36866" name="Rectangle 3"/>
          <p:cNvSpPr>
            <a:spLocks noGrp="1" noChangeArrowheads="1"/>
          </p:cNvSpPr>
          <p:nvPr>
            <p:ph type="body" idx="1"/>
          </p:nvPr>
        </p:nvSpPr>
        <p:spPr>
          <a:xfrm>
            <a:off x="762000" y="1371600"/>
            <a:ext cx="8585200" cy="838200"/>
          </a:xfrm>
        </p:spPr>
        <p:txBody>
          <a:bodyPr/>
          <a:lstStyle/>
          <a:p>
            <a:pPr eaLnBrk="1" hangingPunct="1">
              <a:buNone/>
            </a:pPr>
            <a:endParaRPr lang="en-US" sz="1800" dirty="0">
              <a:latin typeface="Arial" charset="0"/>
              <a:cs typeface="Arial" charset="0"/>
            </a:endParaRPr>
          </a:p>
          <a:p>
            <a:pPr eaLnBrk="1" hangingPunct="1">
              <a:buFontTx/>
              <a:buNone/>
            </a:pPr>
            <a:endParaRPr lang="en-US" dirty="0"/>
          </a:p>
        </p:txBody>
      </p:sp>
      <p:pic>
        <p:nvPicPr>
          <p:cNvPr id="36867" name="Picture 4" descr="SANY0179"/>
          <p:cNvPicPr>
            <a:picLocks noChangeAspect="1" noChangeArrowheads="1"/>
          </p:cNvPicPr>
          <p:nvPr/>
        </p:nvPicPr>
        <p:blipFill>
          <a:blip r:embed="rId3" cstate="print"/>
          <a:srcRect t="13432" b="32835"/>
          <a:stretch>
            <a:fillRect/>
          </a:stretch>
        </p:blipFill>
        <p:spPr bwMode="auto">
          <a:xfrm>
            <a:off x="1143000" y="1981200"/>
            <a:ext cx="7924800" cy="2819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915400" cy="533400"/>
          </a:xfrm>
        </p:spPr>
        <p:txBody>
          <a:bodyPr/>
          <a:lstStyle/>
          <a:p>
            <a:r>
              <a:rPr lang="en-US" sz="4000" dirty="0">
                <a:latin typeface="Arial" charset="0"/>
                <a:cs typeface="Arial" charset="0"/>
              </a:rPr>
              <a:t>Placemakers, Christchurch</a:t>
            </a:r>
            <a:endParaRPr lang="en-NZ" sz="4000" dirty="0"/>
          </a:p>
        </p:txBody>
      </p:sp>
      <p:sp>
        <p:nvSpPr>
          <p:cNvPr id="3" name="Content Placeholder 2"/>
          <p:cNvSpPr>
            <a:spLocks noGrp="1"/>
          </p:cNvSpPr>
          <p:nvPr>
            <p:ph idx="1"/>
          </p:nvPr>
        </p:nvSpPr>
        <p:spPr>
          <a:xfrm>
            <a:off x="495300" y="1295400"/>
            <a:ext cx="8724900" cy="4648200"/>
          </a:xfrm>
        </p:spPr>
        <p:txBody>
          <a:bodyPr/>
          <a:lstStyle/>
          <a:p>
            <a:pPr algn="just" eaLnBrk="1" hangingPunct="1"/>
            <a:r>
              <a:rPr lang="en-US" sz="1800" dirty="0">
                <a:latin typeface="Arial" charset="0"/>
                <a:cs typeface="Arial" charset="0"/>
              </a:rPr>
              <a:t>315 – 321 Cranford Street, Christchurch comprises two traditional late 1990’s warehouses providing a total of 4360sqm of retail, drive-through, office and storage space with a 67% seismic rating. </a:t>
            </a:r>
          </a:p>
          <a:p>
            <a:pPr algn="just" eaLnBrk="1" hangingPunct="1"/>
            <a:r>
              <a:rPr lang="en-US" sz="1800" dirty="0">
                <a:latin typeface="Arial" charset="0"/>
                <a:cs typeface="Arial" charset="0"/>
              </a:rPr>
              <a:t>The original lease to Placemakers was for 12 years from 1998.  It included two rights of renewal of 4 years taking it through to 2018.  </a:t>
            </a:r>
          </a:p>
          <a:p>
            <a:pPr algn="just" eaLnBrk="1" hangingPunct="1"/>
            <a:r>
              <a:rPr lang="en-US" sz="1800" dirty="0">
                <a:latin typeface="Arial" charset="0"/>
                <a:cs typeface="Arial" charset="0"/>
              </a:rPr>
              <a:t>In 2014 we negotiated a new lease through until February 2022 with three  renewals  of 6 years each, taking it through until 2040. </a:t>
            </a:r>
          </a:p>
          <a:p>
            <a:pPr algn="just" eaLnBrk="1" hangingPunct="1"/>
            <a:r>
              <a:rPr lang="en-US" sz="1800" dirty="0">
                <a:latin typeface="Arial" charset="0"/>
                <a:cs typeface="Arial" charset="0"/>
              </a:rPr>
              <a:t>The rent was reviewed in February 2016 increasing it to $611,000pa which is now very slightly below market rent, with the next review due in February 2019. Placemakers are also paying an additional improvements rent of $46,842pa until 2022.  </a:t>
            </a:r>
          </a:p>
          <a:p>
            <a:pPr algn="just" eaLnBrk="1" hangingPunct="1"/>
            <a:r>
              <a:rPr lang="en-US" sz="1800" dirty="0">
                <a:latin typeface="Arial" charset="0"/>
                <a:cs typeface="Arial" charset="0"/>
              </a:rPr>
              <a:t>The buildings, carparks and driveways suffered in the Christchurch earthquakes. The repairs to the superstructures of the main and logistics building are now complete.  Voids beneath the concrete floors of the buildings are currently being grout filled and the driveways will be reinstated once the works to the buildings are complete.  All works have been paid for by insurers.</a:t>
            </a:r>
            <a:endParaRPr lang="en-US" sz="2400" dirty="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bwMode="auto">
          <a:xfrm>
            <a:off x="533400" y="533400"/>
            <a:ext cx="8915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latin typeface="Arial" charset="0"/>
                <a:cs typeface="Arial" charset="0"/>
              </a:rPr>
              <a:t>First NZ Properties Ltd </a:t>
            </a:r>
          </a:p>
        </p:txBody>
      </p:sp>
      <p:sp>
        <p:nvSpPr>
          <p:cNvPr id="38914" name="Rectangle 3"/>
          <p:cNvSpPr>
            <a:spLocks noGrp="1" noChangeArrowheads="1"/>
          </p:cNvSpPr>
          <p:nvPr>
            <p:ph type="body" idx="1"/>
          </p:nvPr>
        </p:nvSpPr>
        <p:spPr>
          <a:xfrm>
            <a:off x="762000" y="1828800"/>
            <a:ext cx="8509000" cy="4724400"/>
          </a:xfrm>
        </p:spPr>
        <p:txBody>
          <a:bodyPr/>
          <a:lstStyle/>
          <a:p>
            <a:pPr eaLnBrk="1" hangingPunct="1"/>
            <a:endParaRPr lang="en-US" sz="2800" dirty="0">
              <a:latin typeface="Arial" charset="0"/>
              <a:cs typeface="Arial" charset="0"/>
            </a:endParaRPr>
          </a:p>
          <a:p>
            <a:pPr eaLnBrk="1" hangingPunct="1"/>
            <a:r>
              <a:rPr lang="en-US" sz="2800" dirty="0">
                <a:latin typeface="Arial" charset="0"/>
                <a:cs typeface="Arial" charset="0"/>
              </a:rPr>
              <a:t>110 Symonds Street, Auckland  </a:t>
            </a:r>
          </a:p>
          <a:p>
            <a:pPr marL="0" indent="0" eaLnBrk="1" hangingPunct="1">
              <a:buNone/>
            </a:pPr>
            <a:r>
              <a:rPr lang="en-US" sz="2800" dirty="0">
                <a:latin typeface="Arial" charset="0"/>
                <a:cs typeface="Arial" charset="0"/>
              </a:rPr>
              <a:t>		Various Tenants</a:t>
            </a:r>
          </a:p>
          <a:p>
            <a:pPr eaLnBrk="1" hangingPunct="1">
              <a:buNone/>
            </a:pPr>
            <a:r>
              <a:rPr lang="en-US" sz="2800" dirty="0">
                <a:latin typeface="Arial" charset="0"/>
                <a:cs typeface="Arial" charset="0"/>
              </a:rPr>
              <a:t>			</a:t>
            </a:r>
          </a:p>
          <a:p>
            <a:pPr eaLnBrk="1" hangingPunct="1"/>
            <a:r>
              <a:rPr lang="en-US" sz="2800" dirty="0">
                <a:latin typeface="Arial" charset="0"/>
                <a:cs typeface="Arial" charset="0"/>
              </a:rPr>
              <a:t>15 Sheffield Crescent, Christchurch</a:t>
            </a:r>
          </a:p>
          <a:p>
            <a:pPr marL="0" indent="0" eaLnBrk="1" hangingPunct="1">
              <a:buNone/>
            </a:pPr>
            <a:r>
              <a:rPr lang="en-US" sz="2800" dirty="0">
                <a:latin typeface="Arial" charset="0"/>
                <a:cs typeface="Arial" charset="0"/>
              </a:rPr>
              <a:t>		NZ Yarns Ltd</a:t>
            </a:r>
          </a:p>
          <a:p>
            <a:pPr marL="0" indent="0" eaLnBrk="1" hangingPunct="1">
              <a:buNone/>
            </a:pPr>
            <a:r>
              <a:rPr lang="en-US" sz="2800" dirty="0">
                <a:latin typeface="Arial" charset="0"/>
                <a:cs typeface="Arial" charset="0"/>
              </a:rPr>
              <a:t>		</a:t>
            </a:r>
          </a:p>
          <a:p>
            <a:pPr eaLnBrk="1" hangingPunct="1">
              <a:buNone/>
            </a:pPr>
            <a:endParaRPr lang="en-US" sz="2800" dirty="0">
              <a:latin typeface="Arial" charset="0"/>
              <a:cs typeface="Arial" charset="0"/>
            </a:endParaRPr>
          </a:p>
          <a:p>
            <a:pPr eaLnBrk="1" hangingPunct="1">
              <a:buNone/>
            </a:pPr>
            <a:endParaRPr lang="en-US" sz="2800" dirty="0">
              <a:latin typeface="Arial" charset="0"/>
              <a:cs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373135C093244B0CFFCF86B69215B" ma:contentTypeVersion="10" ma:contentTypeDescription="Create a new document." ma:contentTypeScope="" ma:versionID="9b3068747c7301f5ed7008740a232fcb">
  <xsd:schema xmlns:xsd="http://www.w3.org/2001/XMLSchema" xmlns:xs="http://www.w3.org/2001/XMLSchema" xmlns:p="http://schemas.microsoft.com/office/2006/metadata/properties" xmlns:ns2="7dbf3adc-7fff-45de-bcde-84cdbe8fae28" targetNamespace="http://schemas.microsoft.com/office/2006/metadata/properties" ma:root="true" ma:fieldsID="b018feb6fc3db68127165cebb1fa1c42" ns2:_="">
    <xsd:import namespace="7dbf3adc-7fff-45de-bcde-84cdbe8fae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f3adc-7fff-45de-bcde-84cdbe8fa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023C73-D652-41BC-B915-7EE112FFCFDB}"/>
</file>

<file path=customXml/itemProps2.xml><?xml version="1.0" encoding="utf-8"?>
<ds:datastoreItem xmlns:ds="http://schemas.openxmlformats.org/officeDocument/2006/customXml" ds:itemID="{7CE5A60A-41CB-4BBD-9705-A6E95A1F2D8E}"/>
</file>

<file path=customXml/itemProps3.xml><?xml version="1.0" encoding="utf-8"?>
<ds:datastoreItem xmlns:ds="http://schemas.openxmlformats.org/officeDocument/2006/customXml" ds:itemID="{A0140948-456D-4EE1-BB01-B69A2D9847A4}"/>
</file>

<file path=docProps/app.xml><?xml version="1.0" encoding="utf-8"?>
<Properties xmlns="http://schemas.openxmlformats.org/officeDocument/2006/extended-properties" xmlns:vt="http://schemas.openxmlformats.org/officeDocument/2006/docPropsVTypes">
  <TotalTime>5556</TotalTime>
  <Words>1128</Words>
  <Application>Microsoft Office PowerPoint</Application>
  <PresentationFormat>A4 Paper (210x297 mm)</PresentationFormat>
  <Paragraphs>201</Paragraphs>
  <Slides>28</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Times New Roman</vt:lpstr>
      <vt:lpstr>Default Design</vt:lpstr>
      <vt:lpstr>Annual General Meetings  </vt:lpstr>
      <vt:lpstr>Agenda</vt:lpstr>
      <vt:lpstr>Property Portfolio Overview</vt:lpstr>
      <vt:lpstr>Superstore Properties Limited</vt:lpstr>
      <vt:lpstr>The Warehouse, Tauranga</vt:lpstr>
      <vt:lpstr>The Warehouse, Tauranga</vt:lpstr>
      <vt:lpstr>Placemakers, Christchurch</vt:lpstr>
      <vt:lpstr>Placemakers, Christchurch</vt:lpstr>
      <vt:lpstr>First NZ Properties Ltd </vt:lpstr>
      <vt:lpstr>110 Symonds Street, Auckland</vt:lpstr>
      <vt:lpstr>110 Symonds Street, Auckland</vt:lpstr>
      <vt:lpstr>15 Sheffield Crescent, Christchurch</vt:lpstr>
      <vt:lpstr>15 Sheffield Crescent, Christchurch</vt:lpstr>
      <vt:lpstr>Springs Road Property Limited</vt:lpstr>
      <vt:lpstr> Springs Road Property Limited</vt:lpstr>
      <vt:lpstr>7 Springs Road, Auckland</vt:lpstr>
      <vt:lpstr>7 Springs Road, Auckland</vt:lpstr>
      <vt:lpstr>Secondary Market </vt:lpstr>
      <vt:lpstr>Presentation of Financial  Highlights  Year ended 31 March 2018 </vt:lpstr>
      <vt:lpstr>Financial Highlights </vt:lpstr>
      <vt:lpstr>Return on investment</vt:lpstr>
      <vt:lpstr>Financial Highlights</vt:lpstr>
      <vt:lpstr>Financial Highlights</vt:lpstr>
      <vt:lpstr>Return on investment</vt:lpstr>
      <vt:lpstr>Financial Highlights</vt:lpstr>
      <vt:lpstr>Return on investment</vt:lpstr>
      <vt:lpstr>Mortgage Bond Conversion</vt:lpstr>
      <vt:lpstr>AGM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Services Ltd  2004 – Annual meeting 13 September 2004</dc:title>
  <dc:creator>david</dc:creator>
  <cp:lastModifiedBy>Paul Mephan</cp:lastModifiedBy>
  <cp:revision>455</cp:revision>
  <cp:lastPrinted>2018-09-03T01:11:51Z</cp:lastPrinted>
  <dcterms:created xsi:type="dcterms:W3CDTF">2004-08-05T21:03:22Z</dcterms:created>
  <dcterms:modified xsi:type="dcterms:W3CDTF">2019-07-23T03:01:46Z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0x010100E1E373135C093244B0CFFCF86B69215B</vt:lpwstr>
  </property>
</Properties>
</file>